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9"/>
  </p:notesMasterIdLst>
  <p:handoutMasterIdLst>
    <p:handoutMasterId r:id="rId50"/>
  </p:handoutMasterIdLst>
  <p:sldIdLst>
    <p:sldId id="261" r:id="rId2"/>
    <p:sldId id="262" r:id="rId3"/>
    <p:sldId id="263" r:id="rId4"/>
    <p:sldId id="265" r:id="rId5"/>
    <p:sldId id="264" r:id="rId6"/>
    <p:sldId id="309" r:id="rId7"/>
    <p:sldId id="308" r:id="rId8"/>
    <p:sldId id="291" r:id="rId9"/>
    <p:sldId id="327" r:id="rId10"/>
    <p:sldId id="310" r:id="rId11"/>
    <p:sldId id="266" r:id="rId12"/>
    <p:sldId id="267" r:id="rId13"/>
    <p:sldId id="304" r:id="rId14"/>
    <p:sldId id="269" r:id="rId15"/>
    <p:sldId id="271" r:id="rId16"/>
    <p:sldId id="272" r:id="rId17"/>
    <p:sldId id="274" r:id="rId18"/>
    <p:sldId id="312" r:id="rId19"/>
    <p:sldId id="275" r:id="rId20"/>
    <p:sldId id="305" r:id="rId21"/>
    <p:sldId id="306" r:id="rId22"/>
    <p:sldId id="307" r:id="rId23"/>
    <p:sldId id="311" r:id="rId24"/>
    <p:sldId id="326" r:id="rId25"/>
    <p:sldId id="282" r:id="rId26"/>
    <p:sldId id="278" r:id="rId27"/>
    <p:sldId id="279" r:id="rId28"/>
    <p:sldId id="280" r:id="rId29"/>
    <p:sldId id="313" r:id="rId30"/>
    <p:sldId id="284" r:id="rId31"/>
    <p:sldId id="294" r:id="rId32"/>
    <p:sldId id="315" r:id="rId33"/>
    <p:sldId id="298" r:id="rId34"/>
    <p:sldId id="314" r:id="rId35"/>
    <p:sldId id="316" r:id="rId36"/>
    <p:sldId id="317" r:id="rId37"/>
    <p:sldId id="318" r:id="rId38"/>
    <p:sldId id="319" r:id="rId39"/>
    <p:sldId id="297" r:id="rId40"/>
    <p:sldId id="320" r:id="rId41"/>
    <p:sldId id="321" r:id="rId42"/>
    <p:sldId id="322" r:id="rId43"/>
    <p:sldId id="299" r:id="rId44"/>
    <p:sldId id="300" r:id="rId45"/>
    <p:sldId id="324" r:id="rId46"/>
    <p:sldId id="301" r:id="rId47"/>
    <p:sldId id="328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CEBD"/>
    <a:srgbClr val="F2EAE1"/>
    <a:srgbClr val="A93B30"/>
    <a:srgbClr val="ED612A"/>
    <a:srgbClr val="EF6F3E"/>
    <a:srgbClr val="EE612A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7" autoAdjust="0"/>
    <p:restoredTop sz="93099" autoAdjust="0"/>
  </p:normalViewPr>
  <p:slideViewPr>
    <p:cSldViewPr snapToGrid="0" snapToObjects="1">
      <p:cViewPr>
        <p:scale>
          <a:sx n="109" d="100"/>
          <a:sy n="109" d="100"/>
        </p:scale>
        <p:origin x="1616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51" d="100"/>
          <a:sy n="51" d="100"/>
        </p:scale>
        <p:origin x="269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1B8A8-2BB8-40DC-B6C9-8687A7BFF02F}" type="datetimeFigureOut">
              <a:rPr lang="en-GB" smtClean="0"/>
              <a:t>01/12/2017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53443-7C5D-4B27-B591-D0785E98CB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374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DC12D-CBC4-4698-9936-03C20D00ED78}" type="datetimeFigureOut">
              <a:rPr lang="en-GB" smtClean="0"/>
              <a:t>01/12/2017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86D11-F698-4504-A0E6-228DA77859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765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35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image is from https://pixabay.com/en/wood-tools-plyers-iron-axe-2628286/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 for commercial use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attribution required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774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230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388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135755" y="1"/>
            <a:ext cx="5008245" cy="6858000"/>
          </a:xfrm>
          <a:prstGeom prst="rect">
            <a:avLst/>
          </a:prstGeom>
          <a:solidFill>
            <a:srgbClr val="F371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MangoTemplate_Background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13" y="0"/>
            <a:ext cx="9180000" cy="685756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80873" y="5026443"/>
            <a:ext cx="4122752" cy="17042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72" y="2075785"/>
            <a:ext cx="5415157" cy="2799390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311" y="4930931"/>
            <a:ext cx="4385104" cy="1185429"/>
          </a:xfrm>
        </p:spPr>
        <p:txBody>
          <a:bodyPr>
            <a:normAutofit/>
          </a:bodyPr>
          <a:lstStyle>
            <a:lvl1pPr marL="0" indent="0" algn="l">
              <a:buNone/>
              <a:defRPr sz="3600" b="0" i="0">
                <a:solidFill>
                  <a:schemeClr val="tx1">
                    <a:tint val="75000"/>
                  </a:schemeClr>
                </a:solidFill>
                <a:latin typeface="Calibri Light"/>
                <a:cs typeface="Calibr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7419" y="6165129"/>
            <a:ext cx="4322190" cy="490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 smtClean="0"/>
              <a:t>Jelena Ilic - </a:t>
            </a:r>
            <a:r>
              <a:rPr lang="en-US" dirty="0" err="1" smtClean="0"/>
              <a:t>Jilic@mango-solutions.com</a:t>
            </a:r>
            <a:endParaRPr lang="en-US" dirty="0" smtClean="0"/>
          </a:p>
          <a:p>
            <a:pPr algn="l"/>
            <a:r>
              <a:rPr lang="en-US" dirty="0" smtClean="0"/>
              <a:t>Introduction to R workshop – Women in Data workshop 2017</a:t>
            </a:r>
          </a:p>
        </p:txBody>
      </p:sp>
      <p:pic>
        <p:nvPicPr>
          <p:cNvPr id="12" name="Content Placeholder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643" y="3203368"/>
            <a:ext cx="3220127" cy="293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56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7419" y="6165129"/>
            <a:ext cx="4322190" cy="490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GB" i="1" dirty="0" smtClean="0"/>
              <a:t>Introduction to R - Women in Data 2017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9049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307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81308" cy="4525963"/>
          </a:xfr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7419" y="6165129"/>
            <a:ext cx="4322190" cy="490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GB" i="1" dirty="0" smtClean="0"/>
              <a:t>Introduction to R - Women in Data 2017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1030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288B-CB5D-264B-A523-9E9228DD0DBB}" type="datetimeFigureOut">
              <a:rPr lang="en-US" smtClean="0"/>
              <a:t>12/1/17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49452" y="6165129"/>
            <a:ext cx="4322190" cy="490357"/>
          </a:xfrm>
          <a:prstGeom prst="rect">
            <a:avLst/>
          </a:prstGeom>
        </p:spPr>
        <p:txBody>
          <a:bodyPr/>
          <a:lstStyle/>
          <a:p>
            <a:fld id="{CF0A6715-AB90-DA42-97AB-A43EB44247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4647419" y="6165129"/>
            <a:ext cx="4322190" cy="490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i="1" smtClean="0"/>
              <a:t>Introduction to R - Women in Data 2017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150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ngoTemplate_Background-02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6"/>
            <a:ext cx="9180000" cy="68575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D288B-CB5D-264B-A523-9E9228DD0DBB}" type="datetimeFigureOut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9219" y="535710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49452" y="6165129"/>
            <a:ext cx="4322190" cy="490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Tim Vivian-Griffiths – tvivian-Griffiths@mango-solutions.com</a:t>
            </a:r>
          </a:p>
          <a:p>
            <a:pPr algn="l"/>
            <a:r>
              <a:rPr lang="en-US" dirty="0"/>
              <a:t>Working with GitHub workshop – EARL 2017 San Francisco</a:t>
            </a:r>
          </a:p>
        </p:txBody>
      </p:sp>
    </p:spTree>
    <p:extLst>
      <p:ext uri="{BB962C8B-B14F-4D97-AF65-F5344CB8AC3E}">
        <p14:creationId xmlns:p14="http://schemas.microsoft.com/office/powerpoint/2010/main" val="1096806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7" r:id="rId3"/>
    <p:sldLayoutId id="2147483658" r:id="rId4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EF6F3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angoTheCat/Women-in-Data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ndonr.org/" TargetMode="External"/><Relationship Id="rId4" Type="http://schemas.openxmlformats.org/officeDocument/2006/relationships/hyperlink" Target="http://www.earlconf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mazon.co.uk/24-Hours-Sams-Teach-Yourself/dp/067233848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200" dirty="0" smtClean="0">
                <a:latin typeface="Open Sans" charset="0"/>
                <a:ea typeface="Open Sans" charset="0"/>
                <a:cs typeface="Open Sans" charset="0"/>
              </a:rPr>
              <a:t>Introduction to R</a:t>
            </a:r>
            <a:br>
              <a:rPr lang="en-GB" sz="5200" dirty="0" smtClean="0">
                <a:latin typeface="Open Sans" charset="0"/>
                <a:ea typeface="Open Sans" charset="0"/>
                <a:cs typeface="Open Sans" charset="0"/>
              </a:rPr>
            </a:br>
            <a:r>
              <a:rPr lang="en-GB" sz="3200" dirty="0" smtClean="0">
                <a:latin typeface="Open Sans" charset="0"/>
                <a:ea typeface="Open Sans" charset="0"/>
                <a:cs typeface="Open Sans" charset="0"/>
              </a:rPr>
              <a:t>Women in Data 2017</a:t>
            </a:r>
            <a:endParaRPr lang="en-US" sz="3200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7" name="Picture 4" descr="https://www.gene.com/assets/frontend/img/icon-share-emai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0" y="6371613"/>
            <a:ext cx="259200" cy="2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221671" y="4998720"/>
            <a:ext cx="4385104" cy="1672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600" b="0" i="0" kern="1200">
                <a:solidFill>
                  <a:schemeClr val="tx1">
                    <a:tint val="75000"/>
                  </a:schemeClr>
                </a:solidFill>
                <a:latin typeface="Calibri Light"/>
                <a:ea typeface="+mn-ea"/>
                <a:cs typeface="Calibri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Jelena Ilic &amp; Beth Ashley</a:t>
            </a:r>
          </a:p>
          <a:p>
            <a:r>
              <a:rPr lang="en-GB" sz="200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 Scientists</a:t>
            </a:r>
          </a:p>
          <a:p>
            <a:r>
              <a:rPr lang="en-GB" sz="18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Twitter</a:t>
            </a:r>
            <a:r>
              <a:rPr lang="en-GB" sz="1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: @</a:t>
            </a:r>
            <a:r>
              <a:rPr lang="en-GB" sz="18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MangoTheCat</a:t>
            </a:r>
            <a:endParaRPr lang="en-GB" sz="18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Email: </a:t>
            </a:r>
            <a:r>
              <a:rPr lang="en-GB" sz="18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info@mango-solutions.com</a:t>
            </a:r>
            <a:endParaRPr lang="en-US" sz="18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Exercise 1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102053"/>
              </p:ext>
            </p:extLst>
          </p:nvPr>
        </p:nvGraphicFramePr>
        <p:xfrm>
          <a:off x="725681" y="1448334"/>
          <a:ext cx="7480167" cy="17983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996399"/>
                <a:gridCol w="6483768"/>
              </a:tblGrid>
              <a:tr h="172237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/>
                      </a:r>
                      <a:br>
                        <a:rPr lang="en-GB" sz="1100">
                          <a:effectLst/>
                        </a:rPr>
                      </a:br>
                      <a:r>
                        <a:rPr lang="en-GB" sz="1100">
                          <a:effectLst/>
                        </a:rPr>
                        <a:t/>
                      </a:r>
                      <a:br>
                        <a:rPr lang="en-GB" sz="1100">
                          <a:effectLst/>
                        </a:rPr>
                      </a:br>
                      <a:endParaRPr lang="en-GB" sz="1100">
                        <a:effectLst/>
                        <a:latin typeface="Open Sans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 </a:t>
                      </a:r>
                      <a:endParaRPr lang="en-GB" sz="1100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  <a:tab pos="457200" algn="l"/>
                        </a:tabLst>
                      </a:pPr>
                      <a:r>
                        <a:rPr lang="en-AU" sz="2400" b="0" i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Read</a:t>
                      </a:r>
                      <a:r>
                        <a:rPr lang="en-AU" sz="2400" b="0" i="0" baseline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</a:t>
                      </a:r>
                      <a:r>
                        <a:rPr lang="en-AU" sz="2400" b="0" i="0" baseline="0" dirty="0" err="1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london.csv</a:t>
                      </a:r>
                      <a:r>
                        <a:rPr lang="en-AU" sz="2400" b="0" i="0" baseline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</a:t>
                      </a:r>
                      <a:r>
                        <a:rPr lang="en-AU" sz="2400" b="0" i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data </a:t>
                      </a:r>
                      <a:r>
                        <a:rPr lang="en-AU" sz="24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into </a:t>
                      </a:r>
                      <a:endParaRPr lang="en-AU" sz="2400" b="0" i="0" dirty="0" smtClean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  <a:tab pos="457200" algn="l"/>
                        </a:tabLst>
                      </a:pPr>
                      <a:r>
                        <a:rPr lang="en-AU" sz="2400" b="0" i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View the read</a:t>
                      </a:r>
                      <a:r>
                        <a:rPr lang="en-AU" sz="2400" b="0" i="0" baseline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object</a:t>
                      </a:r>
                      <a:r>
                        <a:rPr lang="en-AU" sz="2400" b="0" i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.</a:t>
                      </a:r>
                      <a:endParaRPr lang="en-GB" sz="24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  <a:tab pos="457200" algn="l"/>
                        </a:tabLst>
                      </a:pPr>
                      <a:r>
                        <a:rPr lang="en-GB" sz="2400" b="0" i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Check number of rows and columns.</a:t>
                      </a: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  <a:tab pos="457200" algn="l"/>
                        </a:tabLst>
                      </a:pPr>
                      <a:r>
                        <a:rPr lang="en-GB" sz="2400" b="0" i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What</a:t>
                      </a:r>
                      <a:r>
                        <a:rPr lang="en-GB" sz="2400" b="0" i="0" baseline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are the names of columns?</a:t>
                      </a:r>
                      <a:endParaRPr lang="en-GB" sz="24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22860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  <a:tab pos="457200" algn="l"/>
                        </a:tabLst>
                      </a:pPr>
                      <a:r>
                        <a:rPr lang="en-AU" sz="1100" dirty="0">
                          <a:effectLst/>
                        </a:rPr>
                        <a:t> </a:t>
                      </a:r>
                      <a:endParaRPr lang="en-GB" sz="1100" dirty="0">
                        <a:effectLst/>
                        <a:latin typeface="Open Sans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1025" name="Picture 1" descr="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65" y="1448811"/>
            <a:ext cx="652416" cy="65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24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" y="0"/>
            <a:ext cx="913313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Data manipulation</a:t>
            </a:r>
            <a:endParaRPr lang="en-GB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48" y="5984895"/>
            <a:ext cx="997776" cy="74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Data manipulation – </a:t>
            </a:r>
            <a:r>
              <a:rPr lang="en-GB" b="1" dirty="0" err="1" smtClean="0">
                <a:latin typeface="Open Sans" charset="0"/>
                <a:ea typeface="Open Sans" charset="0"/>
                <a:cs typeface="Open Sans" charset="0"/>
              </a:rPr>
              <a:t>dplyr</a:t>
            </a:r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08" y="1331976"/>
            <a:ext cx="8516112" cy="4703064"/>
          </a:xfrm>
        </p:spPr>
        <p:txBody>
          <a:bodyPr>
            <a:normAutofit/>
          </a:bodyPr>
          <a:lstStyle/>
          <a:p>
            <a:pPr algn="just">
              <a:buClr>
                <a:schemeClr val="accent6">
                  <a:lumMod val="75000"/>
                </a:schemeClr>
              </a:buClr>
              <a:buSzPct val="100000"/>
            </a:pPr>
            <a:r>
              <a:rPr lang="en-US" sz="2000" dirty="0" smtClean="0">
                <a:latin typeface="Open Sans Light" charset="0"/>
                <a:ea typeface="Open Sans Light" charset="0"/>
                <a:cs typeface="Open Sans Light" charset="0"/>
              </a:rPr>
              <a:t>The </a:t>
            </a:r>
            <a:r>
              <a:rPr lang="en-US" sz="2000" dirty="0" err="1">
                <a:latin typeface="Open Sans Light" charset="0"/>
                <a:ea typeface="Open Sans Light" charset="0"/>
                <a:cs typeface="Open Sans Light" charset="0"/>
              </a:rPr>
              <a:t>dplyr</a:t>
            </a:r>
            <a:r>
              <a:rPr lang="en-US" sz="2000" dirty="0">
                <a:latin typeface="Open Sans Light" charset="0"/>
                <a:ea typeface="Open Sans Light" charset="0"/>
                <a:cs typeface="Open Sans Light" charset="0"/>
              </a:rPr>
              <a:t> package provides a general framework for manipulation of data frames in R (written by Hadley Wickham</a:t>
            </a:r>
            <a:r>
              <a:rPr lang="en-US" sz="2000" dirty="0" smtClean="0">
                <a:latin typeface="Open Sans Light" charset="0"/>
                <a:ea typeface="Open Sans Light" charset="0"/>
                <a:cs typeface="Open Sans Light" charset="0"/>
              </a:rPr>
              <a:t>)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442806"/>
              </p:ext>
            </p:extLst>
          </p:nvPr>
        </p:nvGraphicFramePr>
        <p:xfrm>
          <a:off x="316992" y="2243330"/>
          <a:ext cx="8510016" cy="364540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858414"/>
                <a:gridCol w="5651602"/>
              </a:tblGrid>
              <a:tr h="83975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Function</a:t>
                      </a:r>
                      <a:endParaRPr lang="en-GB" sz="24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Description</a:t>
                      </a:r>
                      <a:endParaRPr lang="en-GB" sz="24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56113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filter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Select rows matching a specific criteria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  <a:tr h="56113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select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Pick columns by name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  <a:tr h="56113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arrange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Reorder rows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  <a:tr h="56113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mutate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Create </a:t>
                      </a:r>
                      <a:r>
                        <a:rPr lang="en-US" sz="2000" b="0" i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a new </a:t>
                      </a: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variables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  <a:tr h="56113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summarise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Reduce variables to values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66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Data manipulation – </a:t>
            </a:r>
            <a:r>
              <a:rPr lang="en-GB" b="1" dirty="0" err="1" smtClean="0">
                <a:latin typeface="Open Sans" charset="0"/>
                <a:ea typeface="Open Sans" charset="0"/>
                <a:cs typeface="Open Sans" charset="0"/>
              </a:rPr>
              <a:t>dplyr</a:t>
            </a:r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08" y="1331976"/>
            <a:ext cx="8229600" cy="47030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24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These functions all work in a similar fashion:</a:t>
            </a: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pPr lvl="1">
              <a:buFont typeface="Arial" charset="0"/>
              <a:buChar char="•"/>
            </a:pP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The first argument is a data frame</a:t>
            </a: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pPr lvl="1">
              <a:buFont typeface="Arial" charset="0"/>
              <a:buChar char="•"/>
            </a:pP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The remaining arguments describe what to do to the data frame</a:t>
            </a: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pPr lvl="1">
              <a:buFont typeface="Arial" charset="0"/>
              <a:buChar char="•"/>
            </a:pP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The function always returns a data frame</a:t>
            </a: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pPr lvl="1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9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 Light" charset="0"/>
                <a:ea typeface="Open Sans Light" charset="0"/>
                <a:cs typeface="Open Sans Light" charset="0"/>
              </a:rPr>
              <a:t>The </a:t>
            </a:r>
            <a:r>
              <a:rPr lang="en-GB" dirty="0" smtClean="0">
                <a:latin typeface="Consolas" charset="0"/>
                <a:ea typeface="Consolas" charset="0"/>
                <a:cs typeface="Consolas" charset="0"/>
              </a:rPr>
              <a:t>filter</a:t>
            </a:r>
            <a:r>
              <a:rPr lang="en-GB" dirty="0" smtClean="0">
                <a:latin typeface="Open Sans Light" charset="0"/>
                <a:ea typeface="Open Sans Light" charset="0"/>
                <a:cs typeface="Open Sans Light" charset="0"/>
              </a:rPr>
              <a:t> function</a:t>
            </a:r>
            <a:endParaRPr lang="en-GB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The filter function allows us to select specific rows from a data </a:t>
            </a: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frame, </a:t>
            </a: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by specifying a logical </a:t>
            </a: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statement: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1800" dirty="0" smtClean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3844454"/>
              </p:ext>
            </p:extLst>
          </p:nvPr>
        </p:nvGraphicFramePr>
        <p:xfrm>
          <a:off x="490420" y="2926080"/>
          <a:ext cx="8445500" cy="25298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45500"/>
              </a:tblGrid>
              <a:tr h="205153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&gt;</a:t>
                      </a:r>
                      <a:r>
                        <a:rPr lang="en-GB" sz="16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filter(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mtcars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,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cyl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== 4) #</a:t>
                      </a:r>
                      <a:r>
                        <a:rPr lang="en-GB" sz="2000" b="0" baseline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== 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to test equality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mpg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cyl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disp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hp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drat   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wt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qsec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vs am gear carb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1  22.8   4 108.0  93 3.85 2.320 18.61  1  1    4    1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2  24.4   4 146.7  62 3.69 3.190 20.00  1  0    4    2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3  22.8   4 140.8  95 3.92 3.150 22.90  1  0    4    2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4  32.4   4  78.7  66 4.08 2.200 19.47  1  1    4    1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...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10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Open Sans Light" charset="0"/>
                <a:ea typeface="Open Sans Light" charset="0"/>
                <a:cs typeface="Open Sans Light" charset="0"/>
              </a:rPr>
              <a:t>The</a:t>
            </a:r>
            <a:r>
              <a:rPr lang="en-GB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dirty="0" smtClean="0">
                <a:latin typeface="Consolas" charset="0"/>
                <a:ea typeface="Consolas" charset="0"/>
                <a:cs typeface="Consolas" charset="0"/>
              </a:rPr>
              <a:t>select </a:t>
            </a:r>
            <a:r>
              <a:rPr lang="en-GB" dirty="0">
                <a:latin typeface="Open Sans Light" charset="0"/>
                <a:ea typeface="Open Sans Light" charset="0"/>
                <a:cs typeface="Open Sans Light" charset="0"/>
              </a:rPr>
              <a:t>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The select function allows us to choose the columns to retain within a dataset.  We use the function by specifying the column names</a:t>
            </a: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: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GB" sz="16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5316285"/>
              </p:ext>
            </p:extLst>
          </p:nvPr>
        </p:nvGraphicFramePr>
        <p:xfrm>
          <a:off x="388308" y="3302620"/>
          <a:ext cx="8445500" cy="21640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455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&gt; 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select(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mtcars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, mpg,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cyl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,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wt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)  # select 3 columns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                   mpg 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cyl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wt</a:t>
                      </a:r>
                      <a:endParaRPr lang="en-GB" sz="2000" b="0" dirty="0" smtClean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Mazda RX4           21.0   6 2.620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Mazda RX4 Wag       21.0   6 2.875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Datsun 710          22.8   4 2.320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Hornet 4 Drive      21.4   6 3.215</a:t>
                      </a:r>
                    </a:p>
                    <a:p>
                      <a:r>
                        <a:rPr lang="en-GB" sz="16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...</a:t>
                      </a:r>
                      <a:endParaRPr lang="en-GB" sz="1600" b="0" i="0" dirty="0" smtClean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51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Open Sans Light" charset="0"/>
                <a:ea typeface="Open Sans Light" charset="0"/>
                <a:cs typeface="Open Sans Light" charset="0"/>
              </a:rPr>
              <a:t>The 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arrange</a:t>
            </a:r>
            <a:r>
              <a:rPr lang="en-GB" dirty="0" smtClean="0">
                <a:latin typeface="Open Sans Light" charset="0"/>
                <a:ea typeface="Open Sans Light" charset="0"/>
                <a:cs typeface="Open Sans Light" charset="0"/>
              </a:rPr>
              <a:t> function</a:t>
            </a:r>
            <a:endParaRPr lang="en-GB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>
                <a:latin typeface="Open Sans Light" charset="0"/>
                <a:ea typeface="Open Sans Light" charset="0"/>
                <a:cs typeface="Open Sans Light" charset="0"/>
              </a:rPr>
              <a:t>The arrange function allows us to sort the data on 1 or more variables.  </a:t>
            </a:r>
            <a:endParaRPr lang="en-GB" sz="24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We </a:t>
            </a:r>
            <a:r>
              <a:rPr lang="en-GB" sz="2400" dirty="0">
                <a:latin typeface="Open Sans Light" charset="0"/>
                <a:ea typeface="Open Sans Light" charset="0"/>
                <a:cs typeface="Open Sans Light" charset="0"/>
              </a:rPr>
              <a:t>provide values which specify the variables by which to sort in ascending </a:t>
            </a: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order</a:t>
            </a:r>
            <a:r>
              <a:rPr lang="en-GB" sz="2400" dirty="0">
                <a:latin typeface="Open Sans Light" charset="0"/>
                <a:ea typeface="Open Sans Light" charset="0"/>
                <a:cs typeface="Open Sans Light" charset="0"/>
              </a:rPr>
              <a:t> </a:t>
            </a: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(use </a:t>
            </a:r>
            <a:r>
              <a:rPr lang="en-GB" sz="2400" dirty="0" err="1" smtClean="0">
                <a:latin typeface="Consolas" charset="0"/>
                <a:ea typeface="Consolas" charset="0"/>
                <a:cs typeface="Consolas" charset="0"/>
              </a:rPr>
              <a:t>desc</a:t>
            </a:r>
            <a:r>
              <a:rPr lang="en-GB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function to change the order)</a:t>
            </a:r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2822724"/>
              </p:ext>
            </p:extLst>
          </p:nvPr>
        </p:nvGraphicFramePr>
        <p:xfrm>
          <a:off x="351981" y="3641243"/>
          <a:ext cx="8445500" cy="21640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455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&gt; 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arrange(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mtcars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, mpg)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  mpg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cyl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disp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hp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drat   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wt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qsec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vs am gear carb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1  10.4   8 472.0 205 2.93 5.250 17.98  0  0    3    4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2  10.4   8 460.0 215 3.00 5.424 17.82  0  0    3    4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3  13.3   8 350.0 245 3.73 3.840 15.41  0  0    3    4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4  14.3   8 360.0 245 3.21 3.570 15.84  0  0    3    4</a:t>
                      </a:r>
                    </a:p>
                    <a:p>
                      <a:r>
                        <a:rPr lang="en-GB" sz="16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...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6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>
                <a:latin typeface="Open Sans Light" charset="0"/>
                <a:ea typeface="Open Sans Light" charset="0"/>
                <a:cs typeface="Open Sans Light" charset="0"/>
              </a:rPr>
              <a:t>We can create new variables within a data frame using the mutate function.  </a:t>
            </a:r>
            <a:endParaRPr lang="en-GB" sz="24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Using </a:t>
            </a:r>
            <a:r>
              <a:rPr lang="en-GB" sz="2400" dirty="0">
                <a:latin typeface="Open Sans Light" charset="0"/>
                <a:ea typeface="Open Sans Light" charset="0"/>
                <a:cs typeface="Open Sans Light" charset="0"/>
              </a:rPr>
              <a:t>this function we can specify new variables</a:t>
            </a: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: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4941325"/>
              </p:ext>
            </p:extLst>
          </p:nvPr>
        </p:nvGraphicFramePr>
        <p:xfrm>
          <a:off x="181293" y="3395952"/>
          <a:ext cx="8962707" cy="20421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962707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&gt; </a:t>
                      </a:r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mutate(</a:t>
                      </a:r>
                      <a:r>
                        <a:rPr lang="en-GB" sz="18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mtcars</a:t>
                      </a:r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, pwr2wt = </a:t>
                      </a:r>
                      <a:r>
                        <a:rPr lang="en-GB" sz="18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hp</a:t>
                      </a:r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/</a:t>
                      </a:r>
                      <a:r>
                        <a:rPr lang="en-GB" sz="18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wt</a:t>
                      </a:r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)</a:t>
                      </a:r>
                    </a:p>
                    <a:p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  mpg </a:t>
                      </a:r>
                      <a:r>
                        <a:rPr lang="en-GB" sz="18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cyl</a:t>
                      </a:r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GB" sz="18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disp</a:t>
                      </a:r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GB" sz="18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hp</a:t>
                      </a:r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drat    </a:t>
                      </a:r>
                      <a:r>
                        <a:rPr lang="en-GB" sz="18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wt</a:t>
                      </a:r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GB" sz="18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qsec</a:t>
                      </a:r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vs am gear carb   pwr2wt</a:t>
                      </a:r>
                    </a:p>
                    <a:p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1  21.0   6 160.0 110 3.90 2.620 16.46  0  1    4    4 41.98473</a:t>
                      </a:r>
                    </a:p>
                    <a:p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2  21.0   6 160.0 110 3.90 2.875 17.02  0  1    4    4 38.26087</a:t>
                      </a:r>
                    </a:p>
                    <a:p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3  22.8   4 108.0  93 3.85 2.320 18.61  1  1    4    1 40.08621</a:t>
                      </a:r>
                    </a:p>
                    <a:p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4  21.4   6 258.0 110 3.08 3.215 19.44  1  0    3    1 34.21462</a:t>
                      </a:r>
                    </a:p>
                    <a:p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...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mutate </a:t>
            </a:r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26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Exercise 2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099352"/>
              </p:ext>
            </p:extLst>
          </p:nvPr>
        </p:nvGraphicFramePr>
        <p:xfrm>
          <a:off x="943993" y="1654089"/>
          <a:ext cx="7625576" cy="323443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771984"/>
                <a:gridCol w="6853592"/>
              </a:tblGrid>
              <a:tr h="32344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>
                        <a:effectLst/>
                        <a:latin typeface="Open Sans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800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Using the </a:t>
                      </a:r>
                      <a:r>
                        <a:rPr lang="en-US" sz="2000" b="0" i="0" dirty="0" err="1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airquality</a:t>
                      </a: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dataset, create a new dataset called “</a:t>
                      </a:r>
                      <a:r>
                        <a:rPr lang="en-US" sz="2000" b="0" i="0" dirty="0" err="1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mayData</a:t>
                      </a: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” containing only the rows where Month is 5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Drop the Month variable from the data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Further filter the data to keep only the records for which the Wind values are greater than 15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Retain only the columns Ozone, Wind and Temp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</a:rPr>
                        <a:t> </a:t>
                      </a:r>
                      <a:endParaRPr lang="en-GB" sz="800" dirty="0">
                        <a:effectLst/>
                        <a:latin typeface="Open Sans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4" name="Picture 2" descr="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37" y="1728676"/>
            <a:ext cx="612493" cy="61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10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The </a:t>
            </a:r>
            <a:r>
              <a:rPr lang="en-GB" b="0" dirty="0" smtClean="0">
                <a:latin typeface="Courier New" charset="0"/>
                <a:ea typeface="Courier New" charset="0"/>
                <a:cs typeface="Courier New" charset="0"/>
              </a:rPr>
              <a:t>mutate</a:t>
            </a:r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 function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One of the nice features of the mutate function is that we can create columns that depend on each other without having to write multiple steps. </a:t>
            </a: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endParaRPr lang="en-GB" sz="16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157313"/>
              </p:ext>
            </p:extLst>
          </p:nvPr>
        </p:nvGraphicFramePr>
        <p:xfrm>
          <a:off x="303213" y="3584448"/>
          <a:ext cx="8445500" cy="877641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45500"/>
              </a:tblGrid>
              <a:tr h="877641">
                <a:tc>
                  <a:txBody>
                    <a:bodyPr/>
                    <a:lstStyle/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mutate(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pwr2wt = 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hp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wt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pwr2wt.Sq = pwr2wt^2)</a:t>
                      </a:r>
                    </a:p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44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Agenda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GB" sz="2400" dirty="0" smtClean="0"/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dirty="0">
                <a:latin typeface="Open Sans Light" charset="0"/>
                <a:ea typeface="Open Sans Light" charset="0"/>
                <a:cs typeface="Open Sans Light" charset="0"/>
              </a:rPr>
              <a:t> </a:t>
            </a:r>
            <a:r>
              <a:rPr lang="en-GB" dirty="0" smtClean="0">
                <a:latin typeface="Open Sans Light" charset="0"/>
                <a:ea typeface="Open Sans Light" charset="0"/>
                <a:cs typeface="Open Sans Light" charset="0"/>
              </a:rPr>
              <a:t> Introduction to R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dirty="0" smtClean="0">
                <a:latin typeface="Open Sans Light" charset="0"/>
                <a:ea typeface="Open Sans Light" charset="0"/>
                <a:cs typeface="Open Sans Light" charset="0"/>
              </a:rPr>
              <a:t>  Reading in datasets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dirty="0" smtClean="0">
                <a:latin typeface="Open Sans Light" charset="0"/>
                <a:ea typeface="Open Sans Light" charset="0"/>
                <a:cs typeface="Open Sans Light" charset="0"/>
              </a:rPr>
              <a:t>  Manipulating datasets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dirty="0" smtClean="0">
                <a:latin typeface="Open Sans Light" charset="0"/>
                <a:ea typeface="Open Sans Light" charset="0"/>
                <a:cs typeface="Open Sans Light" charset="0"/>
              </a:rPr>
              <a:t>  Data visualisations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n-GB" sz="2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 Bonus material: </a:t>
            </a: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</a:t>
            </a: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imple statistics</a:t>
            </a:r>
            <a:endParaRPr lang="en-GB" sz="2800" dirty="0">
              <a:solidFill>
                <a:schemeClr val="bg1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9787" y="6252172"/>
            <a:ext cx="44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Introduction to R – Women in Data 2017</a:t>
            </a:r>
            <a:endParaRPr lang="en-GB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84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summarize</a:t>
            </a:r>
            <a:endParaRPr lang="en-GB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624" y="1600200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Often when analyzing a dataset we want to calculate various summary statistics. </a:t>
            </a:r>
            <a:endParaRPr lang="en-US" sz="24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With </a:t>
            </a:r>
            <a:r>
              <a:rPr lang="en-US" sz="2400" b="1" dirty="0" err="1">
                <a:latin typeface="Courier New" charset="0"/>
                <a:ea typeface="Courier New" charset="0"/>
                <a:cs typeface="Courier New" charset="0"/>
              </a:rPr>
              <a:t>dplyr</a:t>
            </a: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 we can use the 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summarise</a:t>
            </a: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 function to help you do that. </a:t>
            </a:r>
            <a:endParaRPr lang="en-US" sz="24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Typical </a:t>
            </a: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functions we may wish to </a:t>
            </a: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use:</a:t>
            </a:r>
            <a:endParaRPr lang="en-US" sz="1600" dirty="0"/>
          </a:p>
          <a:p>
            <a:pPr lvl="0">
              <a:buClr>
                <a:schemeClr val="accent6">
                  <a:lumMod val="75000"/>
                </a:schemeClr>
              </a:buClr>
            </a:pPr>
            <a:endParaRPr lang="en-US" sz="1600" dirty="0" smtClean="0"/>
          </a:p>
          <a:p>
            <a:pPr lvl="0"/>
            <a:endParaRPr lang="en-US" sz="1600" dirty="0" smtClean="0"/>
          </a:p>
          <a:p>
            <a:pPr lvl="0"/>
            <a:endParaRPr lang="en-US" sz="1600" dirty="0" smtClean="0"/>
          </a:p>
          <a:p>
            <a:pPr lvl="0"/>
            <a:endParaRPr lang="en-US" sz="1600" dirty="0"/>
          </a:p>
          <a:p>
            <a:pPr marL="0" lvl="0" indent="0">
              <a:buNone/>
            </a:pPr>
            <a:endParaRPr lang="en-US" sz="1600" dirty="0"/>
          </a:p>
          <a:p>
            <a:pPr lvl="0"/>
            <a:endParaRPr lang="en-US" sz="1600" dirty="0" smtClean="0"/>
          </a:p>
          <a:p>
            <a:endParaRPr lang="en-GB" sz="16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1121758"/>
              </p:ext>
            </p:extLst>
          </p:nvPr>
        </p:nvGraphicFramePr>
        <p:xfrm>
          <a:off x="338062" y="3933625"/>
          <a:ext cx="3980757" cy="15240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61933"/>
                <a:gridCol w="2618824"/>
              </a:tblGrid>
              <a:tr h="3024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Function</a:t>
                      </a:r>
                      <a:endParaRPr lang="en-GB" sz="2000" b="0" i="0" dirty="0">
                        <a:solidFill>
                          <a:srgbClr val="FFFFFF"/>
                        </a:solidFill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Use</a:t>
                      </a:r>
                      <a:endParaRPr lang="en-GB" sz="2000" b="0" i="0" dirty="0">
                        <a:solidFill>
                          <a:srgbClr val="FFFFFF"/>
                        </a:solidFill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024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mean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Mean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  <a:tr h="3024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min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Minimum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  <a:tr h="3024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i="0" dirty="0" err="1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var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Variance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  <a:tr h="3024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sum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Sum of values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1949920"/>
              </p:ext>
            </p:extLst>
          </p:nvPr>
        </p:nvGraphicFramePr>
        <p:xfrm>
          <a:off x="4749975" y="3923689"/>
          <a:ext cx="3980757" cy="15240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61933"/>
                <a:gridCol w="2618824"/>
              </a:tblGrid>
              <a:tr h="3024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Function</a:t>
                      </a:r>
                      <a:endParaRPr lang="en-GB" sz="2000" b="0" i="0" dirty="0">
                        <a:solidFill>
                          <a:srgbClr val="FFFFFF"/>
                        </a:solidFill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Use</a:t>
                      </a:r>
                      <a:endParaRPr lang="en-GB" sz="2000" b="0" i="0" dirty="0">
                        <a:solidFill>
                          <a:srgbClr val="FFFFFF"/>
                        </a:solidFill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024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median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Median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  <a:tr h="3024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i="0" dirty="0" smtClean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max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Maximum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  <a:tr h="3024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i="0" dirty="0" err="1" smtClean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sd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Standard Deviation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  <a:tr h="3024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i="0" dirty="0" smtClean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length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Length of values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The </a:t>
            </a:r>
            <a:r>
              <a:rPr lang="en-GB" b="0" dirty="0" err="1" smtClean="0">
                <a:latin typeface="Courier New" charset="0"/>
                <a:ea typeface="Courier New" charset="0"/>
                <a:cs typeface="Courier New" charset="0"/>
              </a:rPr>
              <a:t>group_by</a:t>
            </a:r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 function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create a “grouped” data object, which we can then process by one or more variable</a:t>
            </a:r>
            <a:r>
              <a:rPr lang="en-GB" sz="2400" dirty="0">
                <a:latin typeface="Open Sans Light" charset="0"/>
                <a:ea typeface="Open Sans Light" charset="0"/>
                <a:cs typeface="Open Sans Light" charset="0"/>
              </a:rPr>
              <a:t> </a:t>
            </a: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 </a:t>
            </a: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endParaRPr lang="en-GB" sz="16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3582849"/>
              </p:ext>
            </p:extLst>
          </p:nvPr>
        </p:nvGraphicFramePr>
        <p:xfrm>
          <a:off x="217868" y="2657856"/>
          <a:ext cx="8840788" cy="37490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840788"/>
              </a:tblGrid>
              <a:tr h="877641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r>
                        <a:rPr lang="mr-IN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group_by</a:t>
                      </a:r>
                      <a:r>
                        <a:rPr lang="mr-IN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mr-IN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iris</a:t>
                      </a:r>
                      <a:r>
                        <a:rPr lang="mr-IN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mr-IN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Species</a:t>
                      </a:r>
                      <a:r>
                        <a:rPr lang="mr-IN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GB" sz="20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mr-IN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mr-IN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mr-IN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tibble</a:t>
                      </a:r>
                      <a:r>
                        <a:rPr lang="mr-IN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150 </a:t>
                      </a:r>
                      <a:r>
                        <a:rPr lang="mr-IN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mr-IN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5</a:t>
                      </a:r>
                      <a:endParaRPr lang="en-GB" sz="20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mr-IN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Groups</a:t>
                      </a:r>
                      <a:r>
                        <a:rPr lang="mr-IN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  </a:t>
                      </a:r>
                      <a:r>
                        <a:rPr lang="mr-IN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Species</a:t>
                      </a:r>
                      <a:r>
                        <a:rPr lang="mr-IN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[3]</a:t>
                      </a:r>
                      <a:endParaRPr lang="en-GB" sz="20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</a:t>
                      </a:r>
                      <a:r>
                        <a:rPr lang="en-GB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. .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summarise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group_by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), MPG = 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mpg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))</a:t>
                      </a:r>
                      <a:endParaRPr lang="en-GB" sz="20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tibble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3 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2    </a:t>
                      </a:r>
                      <a:endParaRPr lang="en-GB" sz="20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MPG  </a:t>
                      </a:r>
                      <a:endParaRPr lang="en-GB" sz="20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   &lt;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en-GB" sz="20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1 4 26.66364</a:t>
                      </a:r>
                      <a:endParaRPr lang="en-GB" sz="20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2 6 19.74286</a:t>
                      </a:r>
                      <a:endParaRPr lang="en-GB" sz="20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3 8 15.10000</a:t>
                      </a:r>
                      <a:endParaRPr lang="en-GB" sz="18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90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The </a:t>
            </a:r>
            <a:r>
              <a:rPr lang="en-GB" b="0" dirty="0" err="1" smtClean="0">
                <a:latin typeface="Courier New" charset="0"/>
                <a:ea typeface="Courier New" charset="0"/>
                <a:cs typeface="Courier New" charset="0"/>
              </a:rPr>
              <a:t>group_by</a:t>
            </a:r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 function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create a “grouped” data object, which we can then process by one or more variable</a:t>
            </a:r>
            <a:r>
              <a:rPr lang="en-GB" sz="2400" dirty="0">
                <a:latin typeface="Open Sans Light" charset="0"/>
                <a:ea typeface="Open Sans Light" charset="0"/>
                <a:cs typeface="Open Sans Light" charset="0"/>
              </a:rPr>
              <a:t> </a:t>
            </a: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 </a:t>
            </a: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endParaRPr lang="en-GB" sz="16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7775688"/>
              </p:ext>
            </p:extLst>
          </p:nvPr>
        </p:nvGraphicFramePr>
        <p:xfrm>
          <a:off x="217868" y="2657856"/>
          <a:ext cx="8840788" cy="28651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840788"/>
              </a:tblGrid>
              <a:tr h="877641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20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filter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group_by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),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mpg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mpg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)),1:4) </a:t>
                      </a:r>
                      <a:endParaRPr lang="en-GB" sz="18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tibble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3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4</a:t>
                      </a:r>
                      <a:endParaRPr lang="en-GB" sz="18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Groups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 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[3]   </a:t>
                      </a:r>
                      <a:endParaRPr lang="en-GB" sz="18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mpg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disp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hp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endParaRPr lang="en-GB" sz="18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&lt;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&lt;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&lt;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en-GB" sz="18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21.4     6 258.0   110</a:t>
                      </a:r>
                      <a:endParaRPr lang="en-GB" sz="18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33.9     4  71.1    65</a:t>
                      </a:r>
                      <a:endParaRPr lang="en-GB" sz="18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r>
                        <a:rPr lang="en-GB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19.2     8 400.0   175</a:t>
                      </a:r>
                      <a:endParaRPr lang="en-GB" sz="18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endParaRPr lang="en-GB" sz="18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7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Exercise 3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662700"/>
              </p:ext>
            </p:extLst>
          </p:nvPr>
        </p:nvGraphicFramePr>
        <p:xfrm>
          <a:off x="808892" y="1406769"/>
          <a:ext cx="7842739" cy="413004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793969"/>
                <a:gridCol w="7048770"/>
              </a:tblGrid>
              <a:tr h="313006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Open Sans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 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Sort the </a:t>
                      </a:r>
                      <a:r>
                        <a:rPr lang="en-US" sz="2000" b="0" i="0" dirty="0" err="1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airquality</a:t>
                      </a: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dataset by Wind then descending Temp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Print only the first five rows of the sorted data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Use the </a:t>
                      </a:r>
                      <a:r>
                        <a:rPr lang="en-AU" sz="2000" b="0" i="0" dirty="0" smtClean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between</a:t>
                      </a:r>
                      <a:r>
                        <a:rPr lang="en-US" sz="2000" b="0" i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function </a:t>
                      </a: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in </a:t>
                      </a:r>
                      <a:r>
                        <a:rPr lang="en-US" sz="2000" b="0" i="0" dirty="0" err="1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dplyr</a:t>
                      </a: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to create a new column identifying whether values of the Wind column are between 15 and the maximum Wind value. </a:t>
                      </a:r>
                      <a:endParaRPr lang="en-US" sz="2000" b="0" i="0" dirty="0" smtClean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0" marR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360045" algn="l"/>
                        </a:tabLst>
                      </a:pPr>
                      <a:r>
                        <a:rPr lang="en-US" sz="2000" b="0" i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Hint</a:t>
                      </a: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: </a:t>
                      </a:r>
                      <a:endParaRPr lang="en-US" sz="2000" b="0" i="0" dirty="0" smtClean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0" marR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360045" algn="l"/>
                        </a:tabLst>
                      </a:pPr>
                      <a:r>
                        <a:rPr lang="en-AU" sz="2000" b="0" i="0" dirty="0" smtClean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between(column </a:t>
                      </a:r>
                      <a:r>
                        <a:rPr lang="en-AU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name, min value, max value</a:t>
                      </a:r>
                      <a:r>
                        <a:rPr lang="en-AU" sz="2000" b="0" i="0" dirty="0" smtClean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)</a:t>
                      </a:r>
                    </a:p>
                    <a:p>
                      <a:pPr marL="0" marR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360045" algn="l"/>
                        </a:tabLst>
                      </a:pPr>
                      <a:endParaRPr lang="en-AU" sz="2000" b="0" i="0" dirty="0" smtClean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marL="342900" marR="0" lvl="0" indent="-34290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4"/>
                        <a:tabLst>
                          <a:tab pos="360045" algn="l"/>
                        </a:tabLst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Create a summary, by month, of the mean Ozone and maximum Wind values</a:t>
                      </a:r>
                      <a:endParaRPr lang="en-GB" sz="2000" b="0" i="0" kern="1200" dirty="0" smtClean="0">
                        <a:solidFill>
                          <a:schemeClr val="tx1"/>
                        </a:solidFill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0" marR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360045" algn="l"/>
                        </a:tabLst>
                      </a:pP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  <a:tab pos="457200" algn="l"/>
                        </a:tabLst>
                      </a:pPr>
                      <a:r>
                        <a:rPr lang="en-US" sz="11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 </a:t>
                      </a:r>
                      <a:endParaRPr lang="en-GB" sz="11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097" name="Picture 1" descr="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24" y="1426486"/>
            <a:ext cx="636775" cy="63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61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ge result for nes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3147"/>
            <a:ext cx="9144000" cy="58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48" y="5984895"/>
            <a:ext cx="997776" cy="7483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313216"/>
            <a:ext cx="9144000" cy="116160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N</a:t>
            </a:r>
            <a:r>
              <a:rPr lang="en-US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esting</a:t>
            </a: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60" y="6015375"/>
            <a:ext cx="997776" cy="74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E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00"/>
            <a:ext cx="9144000" cy="569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48" y="5984895"/>
            <a:ext cx="997776" cy="7483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61606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The pipe operator</a:t>
            </a: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60" y="6015375"/>
            <a:ext cx="997776" cy="74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0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The 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%&gt;%</a:t>
            </a:r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 Operator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T</a:t>
            </a: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he </a:t>
            </a: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“pipe” or “then” operator which allows us to pass data more easily between functions.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en-US" sz="18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GB" sz="1600" dirty="0"/>
          </a:p>
          <a:p>
            <a:endParaRPr lang="en-GB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7427484"/>
              </p:ext>
            </p:extLst>
          </p:nvPr>
        </p:nvGraphicFramePr>
        <p:xfrm>
          <a:off x="321933" y="2913458"/>
          <a:ext cx="8426531" cy="22250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26531"/>
              </a:tblGrid>
              <a:tr h="2060878">
                <a:tc>
                  <a:txBody>
                    <a:bodyPr/>
                    <a:lstStyle/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summarise(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group_by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am), MPG = mean(mpg))</a:t>
                      </a:r>
                    </a:p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...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is the same as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endParaRPr lang="en-GB" sz="20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%&gt;%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group_by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am) %&gt;%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summarise(MPG = mean(mpg))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50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Open Sans" charset="0"/>
                <a:ea typeface="Open Sans" charset="0"/>
                <a:cs typeface="Open Sans" charset="0"/>
              </a:rPr>
              <a:t>The </a:t>
            </a:r>
            <a:r>
              <a:rPr lang="en-GB" dirty="0">
                <a:latin typeface="Courier New" charset="0"/>
                <a:ea typeface="Courier New" charset="0"/>
                <a:cs typeface="Courier New" charset="0"/>
              </a:rPr>
              <a:t>%&gt;%</a:t>
            </a:r>
            <a:r>
              <a:rPr lang="en-GB" dirty="0">
                <a:latin typeface="Open Sans" charset="0"/>
                <a:ea typeface="Open Sans" charset="0"/>
                <a:cs typeface="Open Sans" charset="0"/>
              </a:rPr>
              <a:t> Operator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515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600" dirty="0" smtClean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We </a:t>
            </a: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are </a:t>
            </a: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no longer giving the dataset name as the first argument to the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group_by</a:t>
            </a: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 and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summarise</a:t>
            </a: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 </a:t>
            </a: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functions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endParaRPr lang="en-US" sz="24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endParaRPr lang="en-US" sz="24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We can easily pipe </a:t>
            </a: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data through lots of functions </a:t>
            </a: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 </a:t>
            </a: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in one block of </a:t>
            </a: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code (easier to read)</a:t>
            </a: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934"/>
          <a:stretch/>
        </p:blipFill>
        <p:spPr>
          <a:xfrm>
            <a:off x="525694" y="2971433"/>
            <a:ext cx="8434675" cy="128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9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Open Sans" charset="0"/>
                <a:ea typeface="Open Sans" charset="0"/>
                <a:cs typeface="Open Sans" charset="0"/>
              </a:rPr>
              <a:t>The </a:t>
            </a:r>
            <a:r>
              <a:rPr lang="en-GB" dirty="0">
                <a:latin typeface="Courier New" charset="0"/>
                <a:ea typeface="Courier New" charset="0"/>
                <a:cs typeface="Courier New" charset="0"/>
              </a:rPr>
              <a:t>%&gt;%</a:t>
            </a:r>
            <a:r>
              <a:rPr lang="en-GB" dirty="0">
                <a:latin typeface="Open Sans" charset="0"/>
                <a:ea typeface="Open Sans" charset="0"/>
                <a:cs typeface="Open Sans" charset="0"/>
              </a:rPr>
              <a:t> Operator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136234"/>
              </p:ext>
            </p:extLst>
          </p:nvPr>
        </p:nvGraphicFramePr>
        <p:xfrm>
          <a:off x="303213" y="1863811"/>
          <a:ext cx="8426531" cy="40538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26531"/>
              </a:tblGrid>
              <a:tr h="864096"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%&gt;%</a:t>
                      </a:r>
                    </a:p>
                    <a:p>
                      <a:r>
                        <a:rPr lang="en-GB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select(mpg, 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wt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am, gear) %&gt;%</a:t>
                      </a:r>
                    </a:p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filter(am == 0) %&gt;%</a:t>
                      </a:r>
                    </a:p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group_by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%&gt;%</a:t>
                      </a:r>
                    </a:p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summarise(mean.mpg = mean(mpg))</a:t>
                      </a:r>
                    </a:p>
                    <a:p>
                      <a:endParaRPr lang="en-GB" sz="20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Source: local data frame [3 x 2]</a:t>
                      </a:r>
                    </a:p>
                    <a:p>
                      <a:endParaRPr lang="en-GB" sz="20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GB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mean.mpg</a:t>
                      </a:r>
                    </a:p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(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(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1     4   22.900</a:t>
                      </a:r>
                    </a:p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2     6   19.125</a:t>
                      </a:r>
                    </a:p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3     8   15.050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30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Exercise 4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818117"/>
              </p:ext>
            </p:extLst>
          </p:nvPr>
        </p:nvGraphicFramePr>
        <p:xfrm>
          <a:off x="574430" y="1711569"/>
          <a:ext cx="7628101" cy="316569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772239"/>
                <a:gridCol w="6855862"/>
              </a:tblGrid>
              <a:tr h="31656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2000" b="0" i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 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Use the </a:t>
                      </a:r>
                      <a:r>
                        <a:rPr lang="en-US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%&gt;% </a:t>
                      </a: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operator to write the following steps using </a:t>
                      </a:r>
                      <a:r>
                        <a:rPr lang="en-US" sz="2000" b="0" i="0" dirty="0" err="1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airquality</a:t>
                      </a: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: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742950" marR="0" lvl="1" indent="-28575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eriod"/>
                        <a:tabLst>
                          <a:tab pos="360045" algn="l"/>
                          <a:tab pos="914400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Drop the </a:t>
                      </a:r>
                      <a:r>
                        <a:rPr lang="en-US" sz="2000" b="0" i="0" dirty="0" err="1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Solar.R</a:t>
                      </a: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column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742950" marR="0" lvl="1" indent="-28575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eriod"/>
                        <a:tabLst>
                          <a:tab pos="360045" algn="l"/>
                          <a:tab pos="914400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Group by the Month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742950" marR="0" lvl="1" indent="-28575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eriod"/>
                        <a:tabLst>
                          <a:tab pos="360045" algn="l"/>
                          <a:tab pos="914400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Order by descending Wind values 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742950" marR="0" lvl="1" indent="-28575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eriod"/>
                        <a:tabLst>
                          <a:tab pos="360045" algn="l"/>
                          <a:tab pos="914400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Keep only the observations where Wind &gt; 15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742950" marR="0" lvl="1" indent="-28575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eriod"/>
                        <a:tabLst>
                          <a:tab pos="360045" algn="l"/>
                          <a:tab pos="914400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Find the maximum Ozone value for each Month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91440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  <a:tab pos="457200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 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5121" name="Picture 1" descr="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2" y="1843854"/>
            <a:ext cx="612130" cy="61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54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Introduction to R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>
                <a:latin typeface="Open Sans Light" charset="0"/>
                <a:ea typeface="Open Sans Light" charset="0"/>
                <a:cs typeface="Open Sans Light" charset="0"/>
              </a:rPr>
              <a:t>Free, open source implementation of the "S" </a:t>
            </a: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language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>
                <a:latin typeface="Open Sans Light" charset="0"/>
                <a:ea typeface="Open Sans Light" charset="0"/>
                <a:cs typeface="Open Sans Light" charset="0"/>
              </a:rPr>
              <a:t>Originally written by Robert Gentleman and Ross Ihaka of the University of </a:t>
            </a: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Auckland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R </a:t>
            </a:r>
            <a:r>
              <a:rPr lang="en-GB" sz="2400" dirty="0">
                <a:latin typeface="Open Sans Light" charset="0"/>
                <a:ea typeface="Open Sans Light" charset="0"/>
                <a:cs typeface="Open Sans Light" charset="0"/>
              </a:rPr>
              <a:t>has many contributors from all over the </a:t>
            </a: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world - CRAN </a:t>
            </a:r>
            <a:r>
              <a:rPr lang="en-GB" sz="2400" dirty="0">
                <a:latin typeface="Open Sans Light" charset="0"/>
                <a:ea typeface="Open Sans Light" charset="0"/>
                <a:cs typeface="Open Sans Light" charset="0"/>
              </a:rPr>
              <a:t>is the main public package </a:t>
            </a: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repository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GB" sz="24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Over 10,000 packages available for download </a:t>
            </a:r>
          </a:p>
          <a:p>
            <a:endParaRPr lang="en-GB" sz="1800" dirty="0" smtClean="0"/>
          </a:p>
          <a:p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709787" y="6252172"/>
            <a:ext cx="44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Introduction to R – Women in Data 2017</a:t>
            </a:r>
            <a:endParaRPr lang="en-GB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00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124" name="Picture 4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Data visualisation</a:t>
            </a:r>
            <a:endParaRPr lang="en-GB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60" y="6015375"/>
            <a:ext cx="997776" cy="74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8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Basic principles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16" y="1356360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AU" sz="2400" b="1" dirty="0" smtClean="0">
                <a:latin typeface="Open Sans Light" charset="0"/>
                <a:ea typeface="Open Sans Light" charset="0"/>
                <a:cs typeface="Open Sans Light" charset="0"/>
              </a:rPr>
              <a:t>ggplot2 package </a:t>
            </a:r>
            <a:endParaRPr lang="en-AU" sz="2400" b="1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AU" sz="2400" dirty="0" err="1" smtClean="0">
                <a:latin typeface="Open Sans Light" charset="0"/>
                <a:ea typeface="Open Sans Light" charset="0"/>
                <a:cs typeface="Open Sans Light" charset="0"/>
              </a:rPr>
              <a:t>Gramar</a:t>
            </a:r>
            <a:r>
              <a:rPr lang="en-AU" sz="2400" dirty="0" smtClean="0">
                <a:latin typeface="Open Sans Light" charset="0"/>
                <a:ea typeface="Open Sans Light" charset="0"/>
                <a:cs typeface="Open Sans Light" charset="0"/>
              </a:rPr>
              <a:t> of </a:t>
            </a:r>
            <a:r>
              <a:rPr lang="en-AU" sz="2400" dirty="0" smtClean="0">
                <a:latin typeface="Open Sans Light" charset="0"/>
                <a:ea typeface="Open Sans Light" charset="0"/>
                <a:cs typeface="Open Sans Light" charset="0"/>
              </a:rPr>
              <a:t>graphics:</a:t>
            </a:r>
          </a:p>
          <a:p>
            <a:pPr lvl="1">
              <a:buClr>
                <a:schemeClr val="accent6">
                  <a:lumMod val="75000"/>
                </a:schemeClr>
              </a:buClr>
              <a:buFont typeface="Courier New" charset="0"/>
              <a:buChar char="o"/>
            </a:pPr>
            <a:r>
              <a:rPr lang="en-AU" sz="2400" dirty="0" smtClean="0">
                <a:latin typeface="Open Sans Light" charset="0"/>
                <a:ea typeface="Open Sans Light" charset="0"/>
                <a:cs typeface="Open Sans Light" charset="0"/>
              </a:rPr>
              <a:t>Create a plot by adding elements (layers</a:t>
            </a:r>
            <a:r>
              <a:rPr lang="en-AU" sz="2400" dirty="0" smtClean="0">
                <a:latin typeface="Open Sans Light" charset="0"/>
                <a:ea typeface="Open Sans Light" charset="0"/>
                <a:cs typeface="Open Sans Light" charset="0"/>
              </a:rPr>
              <a:t>)</a:t>
            </a:r>
            <a:endParaRPr lang="en-AU" sz="24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AU" sz="2400" dirty="0" smtClean="0">
                <a:latin typeface="Open Sans Light" charset="0"/>
                <a:ea typeface="Open Sans Light" charset="0"/>
                <a:cs typeface="Open Sans Light" charset="0"/>
              </a:rPr>
              <a:t>2 functions: </a:t>
            </a:r>
            <a:r>
              <a:rPr lang="en-AU" sz="2400" dirty="0" err="1" smtClean="0">
                <a:latin typeface="Courier New" charset="0"/>
                <a:ea typeface="Courier New" charset="0"/>
                <a:cs typeface="Courier New" charset="0"/>
              </a:rPr>
              <a:t>qplot</a:t>
            </a:r>
            <a:r>
              <a:rPr lang="en-AU" sz="2400" dirty="0" smtClean="0">
                <a:latin typeface="Open Sans Light" charset="0"/>
                <a:ea typeface="Open Sans Light" charset="0"/>
                <a:cs typeface="Open Sans Light" charset="0"/>
              </a:rPr>
              <a:t> and </a:t>
            </a:r>
            <a:r>
              <a:rPr lang="en-AU" sz="2400" dirty="0" err="1" smtClean="0">
                <a:latin typeface="Courier New" charset="0"/>
                <a:ea typeface="Courier New" charset="0"/>
                <a:cs typeface="Courier New" charset="0"/>
              </a:rPr>
              <a:t>ggplot</a:t>
            </a:r>
            <a:endParaRPr lang="en-AU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AU" sz="2400" dirty="0" err="1">
                <a:latin typeface="Courier New" charset="0"/>
                <a:ea typeface="Courier New" charset="0"/>
                <a:cs typeface="Courier New" charset="0"/>
              </a:rPr>
              <a:t>qplot</a:t>
            </a:r>
            <a:r>
              <a:rPr lang="en-AU" sz="2400" dirty="0">
                <a:latin typeface="Open Sans Light" charset="0"/>
                <a:ea typeface="Open Sans Light" charset="0"/>
                <a:cs typeface="Open Sans Light" charset="0"/>
              </a:rPr>
              <a:t> makes a number of assumptions about what you are trying to </a:t>
            </a:r>
            <a:r>
              <a:rPr lang="en-AU" sz="2400" dirty="0" smtClean="0">
                <a:latin typeface="Open Sans Light" charset="0"/>
                <a:ea typeface="Open Sans Light" charset="0"/>
                <a:cs typeface="Open Sans Light" charset="0"/>
              </a:rPr>
              <a:t>plot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AU" sz="2400" dirty="0" smtClean="0">
                <a:latin typeface="Open Sans Light" charset="0"/>
                <a:ea typeface="Open Sans Light" charset="0"/>
                <a:cs typeface="Open Sans Light" charset="0"/>
              </a:rPr>
              <a:t>Histogram (only x axis </a:t>
            </a:r>
            <a:r>
              <a:rPr lang="en-AU" sz="2400" dirty="0" smtClean="0">
                <a:latin typeface="Open Sans Light" charset="0"/>
                <a:ea typeface="Open Sans Light" charset="0"/>
                <a:cs typeface="Open Sans Light" charset="0"/>
              </a:rPr>
              <a:t>given and of course data):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qplot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(x=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mpg, data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0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Scatter Plot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16" y="135636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AU" sz="20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AU" sz="2400" dirty="0">
                <a:latin typeface="Open Sans Light" charset="0"/>
                <a:ea typeface="Open Sans Light" charset="0"/>
                <a:cs typeface="Open Sans Light" charset="0"/>
              </a:rPr>
              <a:t>Title, Labels and Range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AU" sz="20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AU" sz="2000" dirty="0" err="1" smtClean="0">
                <a:latin typeface="Courier New" charset="0"/>
                <a:ea typeface="Courier New" charset="0"/>
                <a:cs typeface="Courier New" charset="0"/>
              </a:rPr>
              <a:t>qplot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(x 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Sepal.Length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endParaRPr lang="en-AU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		  y 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Petal.Length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endParaRPr lang="en-AU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       data 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= iris,      </a:t>
            </a:r>
            <a:endParaRPr lang="en-AU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       main 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= 'Petal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lenght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as a function of 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sepal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	  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length \n for 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different species 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of 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iris plant',      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 smtClean="0">
                <a:latin typeface="Courier New" charset="0"/>
                <a:ea typeface="Courier New" charset="0"/>
                <a:cs typeface="Courier New" charset="0"/>
              </a:rPr>
              <a:t>xlab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= 'Sepal Length (cm)',        </a:t>
            </a:r>
            <a:endParaRPr lang="en-AU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 smtClean="0">
                <a:latin typeface="Courier New" charset="0"/>
                <a:ea typeface="Courier New" charset="0"/>
                <a:cs typeface="Courier New" charset="0"/>
              </a:rPr>
              <a:t>ylab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= 'Petal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Lenght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(cm)',                </a:t>
            </a:r>
            <a:endParaRPr lang="en-AU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 smtClean="0">
                <a:latin typeface="Courier New" charset="0"/>
                <a:ea typeface="Courier New" charset="0"/>
                <a:cs typeface="Courier New" charset="0"/>
              </a:rPr>
              <a:t>xlim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= c(3, 8),        </a:t>
            </a:r>
            <a:endParaRPr lang="en-AU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 smtClean="0">
                <a:latin typeface="Courier New" charset="0"/>
                <a:ea typeface="Courier New" charset="0"/>
                <a:cs typeface="Courier New" charset="0"/>
              </a:rPr>
              <a:t>ylim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= c(0, 7))</a:t>
            </a:r>
            <a:endParaRPr lang="en-GB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8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simple scatterplot with </a:t>
            </a:r>
            <a:r>
              <a:rPr lang="en-GB" dirty="0" err="1" smtClean="0"/>
              <a:t>qplot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312" y="1346659"/>
            <a:ext cx="6327648" cy="472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3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Mapping (size, shape, colour)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16" y="13563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qplot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(x =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Sepal.Length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		  y =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Petal.Length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data = iris,    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main = 'Petal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lenght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as a function of sepal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		  length \n for different species of iris plant',      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xlab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= 'Sepal Length (cm)',      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ylab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= 'Petal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Lenght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(cm)',              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xlim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= c(3, 8),      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ylim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= c(0, 7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      colour = Species,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      shape = Species)</a:t>
            </a:r>
            <a:endParaRPr lang="en-GB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1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Mapping (shape, colour)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13"/>
          <a:stretch/>
        </p:blipFill>
        <p:spPr>
          <a:xfrm>
            <a:off x="1463040" y="1227014"/>
            <a:ext cx="6693408" cy="495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2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Mapping (choose the colour)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16" y="13563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qplot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(x =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Sepal.Length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		  y =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Petal.Length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data = iris,    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main = 'Petal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lenght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as a function of sepal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		  length \n for different species of iris plant',      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xlab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= 'Sepal Length (cm)',      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ylab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= 'Petal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Lenght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(cm)',              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xlim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= c(3, 8),      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ylim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= c(0, 7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      colour = I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(’red'),</a:t>
            </a:r>
            <a:endParaRPr lang="en-AU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      shape = Species)</a:t>
            </a:r>
            <a:endParaRPr lang="en-GB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48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Open Sans" charset="0"/>
                <a:ea typeface="Open Sans" charset="0"/>
                <a:cs typeface="Open Sans" charset="0"/>
              </a:rPr>
              <a:t>Mapping (choose the colour)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00" y="1227601"/>
            <a:ext cx="6692400" cy="49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5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Exercise 5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478863"/>
              </p:ext>
            </p:extLst>
          </p:nvPr>
        </p:nvGraphicFramePr>
        <p:xfrm>
          <a:off x="971256" y="1811642"/>
          <a:ext cx="7457635" cy="260795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750214"/>
                <a:gridCol w="6707421"/>
              </a:tblGrid>
              <a:tr h="26079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Open Sans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800" dirty="0">
                          <a:effectLst/>
                        </a:rPr>
                        <a:t> </a:t>
                      </a:r>
                      <a:endParaRPr lang="en-GB" sz="1100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</a:tabLst>
                      </a:pPr>
                      <a:r>
                        <a:rPr lang="en-AU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Create a plot of Ozone against Wind from </a:t>
                      </a:r>
                      <a:r>
                        <a:rPr lang="en-AU" sz="2000" b="0" i="0" dirty="0" err="1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airquality</a:t>
                      </a:r>
                      <a:r>
                        <a:rPr lang="en-AU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.  Ensure that the plot has appropriate titles and axis labels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</a:tabLst>
                      </a:pPr>
                      <a:r>
                        <a:rPr lang="en-AU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Ensure that the Wind axis begins at zero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</a:tabLst>
                      </a:pPr>
                      <a:r>
                        <a:rPr lang="en-AU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Create a histogram of </a:t>
                      </a:r>
                      <a:r>
                        <a:rPr lang="en-AU" sz="2000" b="0" i="0" dirty="0" err="1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wt</a:t>
                      </a:r>
                      <a:r>
                        <a:rPr lang="en-AU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from </a:t>
                      </a:r>
                      <a:r>
                        <a:rPr lang="en-AU" sz="2000" b="0" i="0" dirty="0" err="1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mtcars</a:t>
                      </a:r>
                      <a:r>
                        <a:rPr lang="en-AU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60045" marR="0" indent="-360045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  <a:tab pos="457200" algn="l"/>
                        </a:tabLst>
                      </a:pPr>
                      <a:r>
                        <a:rPr lang="en-AU" sz="800" dirty="0">
                          <a:effectLst/>
                        </a:rPr>
                        <a:t> </a:t>
                      </a:r>
                      <a:endParaRPr lang="en-GB" sz="1100" dirty="0">
                        <a:effectLst/>
                        <a:latin typeface="Open Sans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6145" name="Picture 1" descr="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39" y="1810849"/>
            <a:ext cx="697889" cy="69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7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Open Sans" charset="0"/>
                <a:ea typeface="Open Sans" charset="0"/>
                <a:cs typeface="Open Sans" charset="0"/>
              </a:rPr>
              <a:t>Geometries (bar chart)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552688" cy="2045208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&gt;library(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iris_mean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&lt;- iris %&gt;%  </a:t>
            </a: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(Species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%&gt;%  </a:t>
            </a: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summarize(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mean.Length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mean(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3776" y="1304836"/>
            <a:ext cx="7967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AU" sz="2400" dirty="0" smtClean="0">
                <a:latin typeface="Open Sans Light" charset="0"/>
                <a:ea typeface="Open Sans Light" charset="0"/>
                <a:cs typeface="Open Sans Light" charset="0"/>
              </a:rPr>
              <a:t>It is usually simpler to modify the data:</a:t>
            </a:r>
            <a:endParaRPr lang="en-AU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3088" y="3987076"/>
            <a:ext cx="85161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qplot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(x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 Species,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mean.Length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, data =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iris_mean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 + </a:t>
            </a: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geom_bar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(stat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="identity", fill = "#9e6b9b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") +</a:t>
            </a: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xlab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("Species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") +</a:t>
            </a: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ylab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Maen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Sepal Length (cm)")</a:t>
            </a:r>
          </a:p>
        </p:txBody>
      </p:sp>
    </p:spTree>
    <p:extLst>
      <p:ext uri="{BB962C8B-B14F-4D97-AF65-F5344CB8AC3E}">
        <p14:creationId xmlns:p14="http://schemas.microsoft.com/office/powerpoint/2010/main" val="372649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R and R Studio 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Installation of R and </a:t>
            </a:r>
            <a:r>
              <a:rPr lang="en-GB" sz="2400" dirty="0" err="1" smtClean="0">
                <a:latin typeface="Open Sans Light" charset="0"/>
                <a:ea typeface="Open Sans Light" charset="0"/>
                <a:cs typeface="Open Sans Light" charset="0"/>
              </a:rPr>
              <a:t>RStudio</a:t>
            </a: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:</a:t>
            </a:r>
          </a:p>
          <a:p>
            <a:pPr marL="800100" lvl="2" indent="0">
              <a:buClr>
                <a:schemeClr val="accent6">
                  <a:lumMod val="75000"/>
                </a:schemeClr>
              </a:buClr>
              <a:buNone/>
            </a:pPr>
            <a:r>
              <a:rPr lang="en-GB" u="sng" dirty="0">
                <a:hlinkClick r:id="rId2"/>
              </a:rPr>
              <a:t>https://</a:t>
            </a:r>
            <a:r>
              <a:rPr lang="en-GB" u="sng" dirty="0" smtClean="0">
                <a:hlinkClick r:id="rId2"/>
              </a:rPr>
              <a:t>github.com/MangoTheCat/Women-in-Data</a:t>
            </a:r>
            <a:endParaRPr lang="en-GB" u="sng" dirty="0" smtClean="0"/>
          </a:p>
          <a:p>
            <a:pPr marL="800100" lvl="2" indent="0">
              <a:buClr>
                <a:schemeClr val="accent6">
                  <a:lumMod val="75000"/>
                </a:schemeClr>
              </a:buClr>
              <a:buNone/>
            </a:pPr>
            <a:endParaRPr lang="en-GB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Installation of R packages:</a:t>
            </a:r>
          </a:p>
          <a:p>
            <a:pPr marL="800100" lvl="2" indent="0">
              <a:buClr>
                <a:schemeClr val="accent6">
                  <a:lumMod val="75000"/>
                </a:schemeClr>
              </a:buClr>
              <a:buNone/>
            </a:pPr>
            <a:r>
              <a:rPr lang="en-GB" u="sng" dirty="0">
                <a:hlinkClick r:id="rId2"/>
              </a:rPr>
              <a:t>https://github.com/MangoTheCat/Women-in-Data</a:t>
            </a:r>
            <a:endParaRPr lang="en-GB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24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Attach the package to your R session: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24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library(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mangoTraining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pPr marL="457200" lvl="1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709787" y="6252172"/>
            <a:ext cx="44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Introduction to R – Women in Data 2017</a:t>
            </a:r>
            <a:endParaRPr lang="en-GB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52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Geometries (bar chart)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303204"/>
            <a:ext cx="7437120" cy="539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8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Open Sans" charset="0"/>
                <a:ea typeface="Open Sans" charset="0"/>
                <a:cs typeface="Open Sans" charset="0"/>
              </a:rPr>
              <a:t>Geometries </a:t>
            </a:r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(box plot)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7744" y="1536484"/>
            <a:ext cx="85161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qplot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(x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 Species,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Sepal.Length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, data =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iris ) + </a:t>
            </a: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geom_boxplot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99" y="2467900"/>
            <a:ext cx="4593645" cy="417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4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Open Sans" charset="0"/>
                <a:ea typeface="Open Sans" charset="0"/>
                <a:cs typeface="Open Sans" charset="0"/>
              </a:rPr>
              <a:t>Geometries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623810"/>
            <a:ext cx="903427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 grep(pattern="^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geom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", x=objects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("package:ggplot2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"),value =T)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1]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geom_abline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geom_area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geom_bar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4] "geom_bin2d"  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geom_blank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geom_boxplot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7]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geom_col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geom_contour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geom_count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10]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geom_crossbar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geom_curve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geom_density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13] "geom_density_2d" "geom_density2d"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geom_dotplot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16]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geom_errorbar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geom_errorbarh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geom_freqpoly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19]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geom_hex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geom_histogram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geom_hline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22]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geom_jitter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geom_label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geom_line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25]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geom_linerange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geom_map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geom_path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. . .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28]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43]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geom_violin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geom_vline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83906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69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123" y="91281"/>
            <a:ext cx="8229600" cy="1143000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accent6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Simple statistics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07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Statistical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dirty="0">
                <a:latin typeface="Open Sans Light" charset="0"/>
                <a:ea typeface="Open Sans Light" charset="0"/>
                <a:cs typeface="Open Sans Light" charset="0"/>
              </a:rPr>
              <a:t>Within R, we can fit a number of statistical models to our data.  Some of the more common model fitting functions can be found in the following table:</a:t>
            </a:r>
          </a:p>
          <a:p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034048"/>
              </p:ext>
            </p:extLst>
          </p:nvPr>
        </p:nvGraphicFramePr>
        <p:xfrm>
          <a:off x="517855" y="2854739"/>
          <a:ext cx="7931427" cy="25298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75059"/>
                <a:gridCol w="4267200"/>
                <a:gridCol w="2089168"/>
              </a:tblGrid>
              <a:tr h="290029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latin typeface="Open Sans" charset="0"/>
                          <a:ea typeface="Open Sans" charset="0"/>
                          <a:cs typeface="Open Sans" charset="0"/>
                        </a:rPr>
                        <a:t>Function</a:t>
                      </a:r>
                      <a:endParaRPr lang="en-GB" sz="20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latin typeface="Open Sans" charset="0"/>
                          <a:ea typeface="Open Sans" charset="0"/>
                          <a:cs typeface="Open Sans" charset="0"/>
                        </a:rPr>
                        <a:t>Model</a:t>
                      </a:r>
                      <a:endParaRPr lang="en-GB" sz="20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latin typeface="Open Sans" charset="0"/>
                          <a:ea typeface="Open Sans" charset="0"/>
                          <a:cs typeface="Open Sans" charset="0"/>
                        </a:rPr>
                        <a:t>Package</a:t>
                      </a:r>
                      <a:endParaRPr lang="en-GB" sz="20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0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2000" b="1" dirty="0" err="1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aov</a:t>
                      </a:r>
                      <a:endParaRPr lang="en-GB" sz="2000" b="1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Analysis of Variance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stats</a:t>
                      </a:r>
                    </a:p>
                  </a:txBody>
                  <a:tcPr marL="68580" marR="68580" marT="0" marB="0"/>
                </a:tc>
              </a:tr>
              <a:tr h="290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2000" b="1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lm</a:t>
                      </a:r>
                      <a:endParaRPr lang="en-GB" sz="2000" b="1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Linear regression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stats</a:t>
                      </a:r>
                    </a:p>
                  </a:txBody>
                  <a:tcPr marL="68580" marR="68580" marT="0" marB="0"/>
                </a:tc>
              </a:tr>
              <a:tr h="290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2000" b="1" dirty="0" err="1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glm</a:t>
                      </a:r>
                      <a:endParaRPr lang="en-GB" sz="2000" b="1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Generalised linear model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stats</a:t>
                      </a:r>
                    </a:p>
                  </a:txBody>
                  <a:tcPr marL="68580" marR="68580" marT="0" marB="0"/>
                </a:tc>
              </a:tr>
              <a:tr h="290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2000" b="1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gam</a:t>
                      </a:r>
                      <a:endParaRPr lang="en-GB" sz="2000" b="1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Generalised additive model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gam</a:t>
                      </a:r>
                    </a:p>
                  </a:txBody>
                  <a:tcPr marL="68580" marR="68580" marT="0" marB="0"/>
                </a:tc>
              </a:tr>
              <a:tr h="290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2000" b="1" dirty="0" err="1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lme</a:t>
                      </a:r>
                      <a:endParaRPr lang="en-GB" sz="2000" b="1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Linear mixed effects model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dirty="0" err="1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nlme</a:t>
                      </a:r>
                      <a:endParaRPr lang="en-GB" sz="2000" b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/>
                </a:tc>
              </a:tr>
              <a:tr h="290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2000" b="1" dirty="0" err="1" smtClean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nls</a:t>
                      </a:r>
                      <a:endParaRPr lang="en-GB" sz="2000" b="1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Non-linear least squares regression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dirty="0" smtClean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Stats</a:t>
                      </a:r>
                      <a:endParaRPr lang="en-GB" sz="2000" b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/>
                </a:tc>
              </a:tr>
              <a:tr h="290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2000" b="1" dirty="0" err="1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nlme</a:t>
                      </a:r>
                      <a:endParaRPr lang="en-GB" sz="2000" b="1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Non-linear mixed effects model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dirty="0" err="1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nlme</a:t>
                      </a:r>
                      <a:endParaRPr lang="en-GB" sz="2000" b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47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123" y="91281"/>
            <a:ext cx="8229600" cy="1143000"/>
          </a:xfrm>
        </p:spPr>
        <p:txBody>
          <a:bodyPr/>
          <a:lstStyle/>
          <a:p>
            <a:r>
              <a:rPr lang="en-GB" dirty="0" smtClean="0">
                <a:solidFill>
                  <a:schemeClr val="accent6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Linear model (formula)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408759"/>
              </p:ext>
            </p:extLst>
          </p:nvPr>
        </p:nvGraphicFramePr>
        <p:xfrm>
          <a:off x="926592" y="1865374"/>
          <a:ext cx="7449312" cy="351129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1551410"/>
                <a:gridCol w="3157688"/>
                <a:gridCol w="2740214"/>
              </a:tblGrid>
              <a:tr h="501614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R Formula</a:t>
                      </a:r>
                      <a:endParaRPr lang="en-GB" sz="1800" b="1" dirty="0"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Model</a:t>
                      </a:r>
                      <a:endParaRPr lang="en-GB" sz="1800" b="1" dirty="0"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Actual Model Formula</a:t>
                      </a:r>
                      <a:endParaRPr lang="en-GB" sz="1800" b="1" dirty="0"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5016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Y ~ 1</a:t>
                      </a:r>
                      <a:endParaRPr lang="en-GB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Y against intercept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Y = α + </a:t>
                      </a:r>
                      <a:r>
                        <a:rPr lang="en-GB" sz="1800" dirty="0" err="1">
                          <a:effectLst/>
                        </a:rPr>
                        <a:t>ε</a:t>
                      </a:r>
                      <a:endParaRPr lang="en-GB" sz="1800" dirty="0">
                        <a:effectLst/>
                        <a:latin typeface="Trebuchet M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16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Y ~ X</a:t>
                      </a:r>
                      <a:endParaRPr lang="en-GB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Y against X + intercept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Y = α + βX + </a:t>
                      </a:r>
                      <a:r>
                        <a:rPr lang="en-GB" sz="1800" dirty="0" err="1">
                          <a:effectLst/>
                        </a:rPr>
                        <a:t>ε</a:t>
                      </a:r>
                      <a:endParaRPr lang="en-GB" sz="1800" dirty="0">
                        <a:effectLst/>
                        <a:latin typeface="Trebuchet M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16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log(Y) ~ X</a:t>
                      </a:r>
                      <a:endParaRPr lang="en-GB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log(Y) against X + intercept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log(Y) = α + βX + </a:t>
                      </a:r>
                      <a:r>
                        <a:rPr lang="en-GB" sz="1800" dirty="0" err="1">
                          <a:effectLst/>
                        </a:rPr>
                        <a:t>ε</a:t>
                      </a:r>
                      <a:endParaRPr lang="en-GB" sz="1800" dirty="0">
                        <a:effectLst/>
                        <a:latin typeface="Trebuchet M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16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Y ~ X – 1</a:t>
                      </a:r>
                      <a:endParaRPr lang="en-GB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Y against X (no intercept)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Y = αX + </a:t>
                      </a:r>
                      <a:r>
                        <a:rPr lang="en-GB" sz="1800" dirty="0" err="1">
                          <a:effectLst/>
                        </a:rPr>
                        <a:t>ε</a:t>
                      </a:r>
                      <a:endParaRPr lang="en-GB" sz="1800" dirty="0">
                        <a:effectLst/>
                        <a:latin typeface="Trebuchet M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16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Y ~ X + Z</a:t>
                      </a:r>
                      <a:endParaRPr lang="en-GB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Y against X and Z + intercept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Y = α + βX + </a:t>
                      </a:r>
                      <a:r>
                        <a:rPr lang="en-GB" sz="1800" dirty="0" err="1">
                          <a:effectLst/>
                        </a:rPr>
                        <a:t>γZ</a:t>
                      </a:r>
                      <a:r>
                        <a:rPr lang="en-GB" sz="1800" dirty="0">
                          <a:effectLst/>
                        </a:rPr>
                        <a:t> + </a:t>
                      </a:r>
                      <a:r>
                        <a:rPr lang="en-GB" sz="1800" dirty="0" err="1">
                          <a:effectLst/>
                        </a:rPr>
                        <a:t>ε</a:t>
                      </a:r>
                      <a:endParaRPr lang="en-GB" sz="1800" dirty="0">
                        <a:effectLst/>
                        <a:latin typeface="Trebuchet M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16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Y ~ .</a:t>
                      </a:r>
                      <a:endParaRPr lang="en-GB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Y against X + ... + intercept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Y = α + βX + ... + </a:t>
                      </a:r>
                      <a:r>
                        <a:rPr lang="en-GB" sz="1800" dirty="0" err="1">
                          <a:effectLst/>
                        </a:rPr>
                        <a:t>ε</a:t>
                      </a:r>
                      <a:endParaRPr lang="en-GB" sz="1800" dirty="0">
                        <a:effectLst/>
                        <a:latin typeface="Trebuchet M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7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Linear model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Fit a model of E(MPG) = a + b * Weight</a:t>
            </a: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mpgLm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&lt;- lm(mpg ~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Font typeface="Wingdings" charset="2"/>
              <a:buChar char="Ø"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#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check what is in the linear model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mpgLm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mpgLm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2000" dirty="0">
              <a:latin typeface="Open Sans Light" charset="0"/>
              <a:ea typeface="Open Sans Light" charset="0"/>
              <a:cs typeface="Open Sans Light" charset="0"/>
            </a:endParaRPr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655081"/>
              </p:ext>
            </p:extLst>
          </p:nvPr>
        </p:nvGraphicFramePr>
        <p:xfrm>
          <a:off x="547551" y="3585195"/>
          <a:ext cx="7765175" cy="300561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1630157"/>
                <a:gridCol w="6135018"/>
              </a:tblGrid>
              <a:tr h="3942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Function</a:t>
                      </a:r>
                      <a:endParaRPr lang="en-GB" sz="1800" b="1" dirty="0"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Description</a:t>
                      </a:r>
                      <a:endParaRPr lang="en-GB" sz="1800" b="1" dirty="0"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9421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 err="1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resid</a:t>
                      </a:r>
                      <a:endParaRPr lang="en-GB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Extract residuals from a model object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421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plot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Create summary or diagnostic plots for an object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421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predict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Create predicted values from a model object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421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fitted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Extract fitted values from a model object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421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update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Implement specified changes to a model object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33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 err="1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confint</a:t>
                      </a:r>
                      <a:endParaRPr lang="en-GB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Computes confidence intervals for parameters of a model object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49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Further Reading and R events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R in 24 Hours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www.amazon.co.uk/24-Hours-Sams-Teach-Yourself/dp/0672338483</a:t>
            </a:r>
            <a:endParaRPr lang="en-US" sz="2000" dirty="0" smtClean="0"/>
          </a:p>
          <a:p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World Wide Web</a:t>
            </a:r>
          </a:p>
          <a:p>
            <a:endParaRPr lang="en-US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London R</a:t>
            </a:r>
          </a:p>
          <a:p>
            <a:pPr marL="0" indent="0">
              <a:buNone/>
            </a:pPr>
            <a:r>
              <a:rPr lang="en-AU" sz="2000" u="sng" dirty="0" smtClean="0">
                <a:hlinkClick r:id="rId3"/>
              </a:rPr>
              <a:t>www.londonr.org</a:t>
            </a:r>
            <a:endParaRPr lang="en-AU" sz="2000" u="sng" dirty="0" smtClean="0"/>
          </a:p>
          <a:p>
            <a:pPr>
              <a:buClr>
                <a:schemeClr val="accent6">
                  <a:lumMod val="75000"/>
                </a:schemeClr>
              </a:buClr>
              <a:buSzPct val="100000"/>
            </a:pPr>
            <a:r>
              <a:rPr lang="en-AU" u="sng" dirty="0" smtClean="0">
                <a:latin typeface="Open Sans Light" charset="0"/>
                <a:ea typeface="Open Sans Light" charset="0"/>
                <a:cs typeface="Open Sans Light" charset="0"/>
              </a:rPr>
              <a:t>EARL </a:t>
            </a:r>
          </a:p>
          <a:p>
            <a:pPr marL="0" indent="0">
              <a:buNone/>
            </a:pPr>
            <a:r>
              <a:rPr lang="en-AU" sz="2000" u="sng" dirty="0" smtClean="0">
                <a:hlinkClick r:id="rId4"/>
              </a:rPr>
              <a:t>http</a:t>
            </a:r>
            <a:r>
              <a:rPr lang="en-AU" sz="2000" u="sng" dirty="0">
                <a:hlinkClick r:id="rId4"/>
              </a:rPr>
              <a:t>://www.earlconf.com</a:t>
            </a:r>
            <a:r>
              <a:rPr lang="en-GB" sz="2000" dirty="0"/>
              <a:t> </a:t>
            </a: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7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mage result for puzzle box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7682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What is inside the box?</a:t>
            </a:r>
            <a:endParaRPr lang="en-GB" sz="54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48" y="5984895"/>
            <a:ext cx="997776" cy="74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2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What is inside an R package?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9787" y="6252172"/>
            <a:ext cx="44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Introduction to R – Women in Data 2017</a:t>
            </a:r>
            <a:endParaRPr lang="en-GB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 search() 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1] ".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GlobalEnv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  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tools:rstudio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package:stats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4] "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package:graphics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” "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package:grDevices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” "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package:utils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"     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7]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package:datasets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 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package:methods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 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Autoloads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        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10]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package:base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 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&gt;objects(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package:stats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") </a:t>
            </a:r>
          </a:p>
          <a:p>
            <a:pPr marL="0" indent="0">
              <a:buNone/>
            </a:pP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[1] 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acf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    </a:t>
            </a:r>
            <a:r>
              <a:rPr lang="mr-IN" sz="18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acf2AR"                </a:t>
            </a:r>
            <a:endParaRPr lang="en-GB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sz="18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3] 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add.scope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  </a:t>
            </a:r>
            <a:r>
              <a:rPr lang="mr-IN" sz="18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add1" </a:t>
            </a:r>
            <a:endParaRPr lang="en-GB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sz="18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5] 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addmargins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mr-IN" sz="18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aggregate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. . . 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&gt;?</a:t>
            </a:r>
            <a:r>
              <a:rPr lang="en-GB" sz="1800" dirty="0" smtClean="0">
                <a:latin typeface="Courier New" charset="0"/>
                <a:ea typeface="Courier New" charset="0"/>
                <a:cs typeface="Courier New" charset="0"/>
              </a:rPr>
              <a:t>aggregate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40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81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7682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Reading in datasets</a:t>
            </a:r>
            <a:endParaRPr lang="en-GB" sz="54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48" y="5984895"/>
            <a:ext cx="997776" cy="74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9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Reading in datasets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431456"/>
              </p:ext>
            </p:extLst>
          </p:nvPr>
        </p:nvGraphicFramePr>
        <p:xfrm>
          <a:off x="293876" y="1504523"/>
          <a:ext cx="8589264" cy="332806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49229"/>
                <a:gridCol w="4680882"/>
                <a:gridCol w="2359153"/>
              </a:tblGrid>
              <a:tr h="974411">
                <a:tc>
                  <a:txBody>
                    <a:bodyPr/>
                    <a:lstStyle/>
                    <a:p>
                      <a:r>
                        <a:rPr lang="en-GB" sz="2400" b="0" i="0" dirty="0" smtClean="0">
                          <a:latin typeface="Open Sans" charset="0"/>
                          <a:ea typeface="Open Sans" charset="0"/>
                          <a:cs typeface="Open Sans" charset="0"/>
                        </a:rPr>
                        <a:t>Data</a:t>
                      </a:r>
                      <a:r>
                        <a:rPr lang="en-GB" sz="2400" b="0" i="0" baseline="0" dirty="0" smtClean="0">
                          <a:latin typeface="Open Sans" charset="0"/>
                          <a:ea typeface="Open Sans" charset="0"/>
                          <a:cs typeface="Open Sans" charset="0"/>
                        </a:rPr>
                        <a:t> f</a:t>
                      </a:r>
                      <a:r>
                        <a:rPr lang="en-GB" sz="2400" b="0" i="0" dirty="0" smtClean="0">
                          <a:latin typeface="Open Sans" charset="0"/>
                          <a:ea typeface="Open Sans" charset="0"/>
                          <a:cs typeface="Open Sans" charset="0"/>
                        </a:rPr>
                        <a:t>ile</a:t>
                      </a:r>
                      <a:r>
                        <a:rPr lang="en-GB" sz="2400" b="0" i="0" baseline="0" dirty="0" smtClean="0">
                          <a:latin typeface="Open Sans" charset="0"/>
                          <a:ea typeface="Open Sans" charset="0"/>
                          <a:cs typeface="Open Sans" charset="0"/>
                        </a:rPr>
                        <a:t> type</a:t>
                      </a:r>
                      <a:endParaRPr lang="en-GB" sz="2400" b="0" i="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dirty="0" smtClean="0"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Functions</a:t>
                      </a:r>
                      <a:endParaRPr lang="en-GB" sz="2400" b="0" i="0" dirty="0"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dirty="0" smtClean="0"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Library</a:t>
                      </a:r>
                      <a:endParaRPr lang="en-GB" sz="2400" b="0" i="0" dirty="0"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588413">
                <a:tc>
                  <a:txBody>
                    <a:bodyPr/>
                    <a:lstStyle/>
                    <a:p>
                      <a:r>
                        <a:rPr lang="en-GB" sz="2400" b="0" i="0" dirty="0" smtClean="0"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.txt</a:t>
                      </a:r>
                      <a:endParaRPr lang="en-GB" sz="2400" b="0" i="0" dirty="0"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read_table</a:t>
                      </a:r>
                      <a:endParaRPr lang="en-GB" sz="24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readr</a:t>
                      </a:r>
                      <a:endParaRPr lang="en-GB" sz="24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  <a:tr h="588413">
                <a:tc>
                  <a:txBody>
                    <a:bodyPr/>
                    <a:lstStyle/>
                    <a:p>
                      <a:r>
                        <a:rPr lang="en-GB" sz="2400" b="0" i="0" dirty="0" smtClean="0"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.csv</a:t>
                      </a:r>
                      <a:endParaRPr lang="en-GB" sz="2400" b="0" i="0" dirty="0"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read_csv</a:t>
                      </a:r>
                      <a:endParaRPr lang="en-GB" sz="24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readr</a:t>
                      </a:r>
                      <a:endParaRPr lang="en-GB" sz="24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  <a:tr h="588413">
                <a:tc>
                  <a:txBody>
                    <a:bodyPr/>
                    <a:lstStyle/>
                    <a:p>
                      <a:r>
                        <a:rPr lang="en-GB" sz="2400" b="0" i="0" dirty="0" smtClean="0"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.</a:t>
                      </a:r>
                      <a:r>
                        <a:rPr lang="en-GB" sz="2400" b="0" i="0" dirty="0" err="1" smtClean="0"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xls</a:t>
                      </a:r>
                      <a:endParaRPr lang="en-GB" sz="2400" b="0" i="0" dirty="0"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read_xls</a:t>
                      </a:r>
                      <a:endParaRPr lang="en-GB" sz="24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readxl</a:t>
                      </a:r>
                      <a:endParaRPr lang="en-GB" sz="24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  <a:tr h="588413">
                <a:tc>
                  <a:txBody>
                    <a:bodyPr/>
                    <a:lstStyle/>
                    <a:p>
                      <a:r>
                        <a:rPr lang="en-GB" sz="2400" b="0" i="0" dirty="0" smtClean="0"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.</a:t>
                      </a:r>
                      <a:r>
                        <a:rPr lang="en-GB" sz="2400" b="0" i="0" dirty="0" err="1" smtClean="0"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xlsx</a:t>
                      </a:r>
                      <a:endParaRPr lang="en-GB" sz="2400" b="0" i="0" dirty="0"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read_excel</a:t>
                      </a:r>
                      <a:endParaRPr lang="en-GB" sz="24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readxl</a:t>
                      </a:r>
                      <a:endParaRPr lang="en-GB" sz="24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26571" y="5112765"/>
            <a:ext cx="8093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Font typeface="Arial" charset="0"/>
              <a:buChar char="•"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Resulting R object will be data 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94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Data frame </a:t>
            </a:r>
            <a:r>
              <a:rPr lang="en-GB" dirty="0" err="1" smtClean="0">
                <a:latin typeface="Open Sans" charset="0"/>
                <a:ea typeface="Open Sans" charset="0"/>
                <a:cs typeface="Open Sans" charset="0"/>
              </a:rPr>
              <a:t>atributes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293450"/>
              </p:ext>
            </p:extLst>
          </p:nvPr>
        </p:nvGraphicFramePr>
        <p:xfrm>
          <a:off x="688769" y="1781299"/>
          <a:ext cx="7160821" cy="292132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1688873"/>
                <a:gridCol w="5471948"/>
              </a:tblGrid>
              <a:tr h="5646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Function</a:t>
                      </a:r>
                      <a:endParaRPr lang="en-GB" sz="2000" b="1" dirty="0"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Description</a:t>
                      </a:r>
                      <a:endParaRPr lang="en-GB" sz="2000" b="1" dirty="0"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56460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 err="1">
                          <a:effectLst/>
                        </a:rPr>
                        <a:t>nrow</a:t>
                      </a:r>
                      <a:endParaRPr lang="en-GB" sz="20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Number of rows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60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 err="1">
                          <a:effectLst/>
                        </a:rPr>
                        <a:t>ncol</a:t>
                      </a:r>
                      <a:endParaRPr lang="en-GB" sz="20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Number of columns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291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dim</a:t>
                      </a:r>
                      <a:endParaRPr lang="en-GB" sz="20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Dimension of the data frame (rows, columns)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60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names</a:t>
                      </a:r>
                      <a:endParaRPr lang="en-GB" sz="20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Column names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52203" y="4835766"/>
            <a:ext cx="68104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>
                <a:latin typeface="Courier New" charset="0"/>
                <a:ea typeface="Courier New" charset="0"/>
                <a:cs typeface="Courier New" charset="0"/>
              </a:rPr>
              <a:t>&gt;library(</a:t>
            </a:r>
            <a:r>
              <a:rPr lang="en-AU" dirty="0" err="1" smtClean="0">
                <a:latin typeface="Courier New" charset="0"/>
                <a:ea typeface="Courier New" charset="0"/>
                <a:cs typeface="Courier New" charset="0"/>
              </a:rPr>
              <a:t>readr</a:t>
            </a:r>
            <a:r>
              <a:rPr lang="en-AU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AU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AU" dirty="0" err="1" smtClean="0">
                <a:latin typeface="Courier New" charset="0"/>
                <a:ea typeface="Courier New" charset="0"/>
                <a:cs typeface="Courier New" charset="0"/>
              </a:rPr>
              <a:t>london</a:t>
            </a:r>
            <a:r>
              <a:rPr lang="en-AU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AU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AU" dirty="0" err="1">
                <a:latin typeface="Courier New" charset="0"/>
                <a:ea typeface="Courier New" charset="0"/>
                <a:cs typeface="Courier New" charset="0"/>
              </a:rPr>
              <a:t>read_csv</a:t>
            </a:r>
            <a:r>
              <a:rPr lang="en-AU" dirty="0" smtClean="0">
                <a:latin typeface="Courier New" charset="0"/>
                <a:ea typeface="Courier New" charset="0"/>
                <a:cs typeface="Courier New" charset="0"/>
              </a:rPr>
              <a:t>(”~/Desktop/</a:t>
            </a:r>
            <a:r>
              <a:rPr lang="en-AU" dirty="0" err="1" smtClean="0">
                <a:latin typeface="Courier New" charset="0"/>
                <a:ea typeface="Courier New" charset="0"/>
                <a:cs typeface="Courier New" charset="0"/>
              </a:rPr>
              <a:t>WiD</a:t>
            </a:r>
            <a:r>
              <a:rPr lang="en-AU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AU" dirty="0" err="1" smtClean="0">
                <a:latin typeface="Courier New" charset="0"/>
                <a:ea typeface="Courier New" charset="0"/>
                <a:cs typeface="Courier New" charset="0"/>
              </a:rPr>
              <a:t>london.csv</a:t>
            </a:r>
            <a:r>
              <a:rPr lang="en-AU" dirty="0" smtClean="0">
                <a:latin typeface="Courier New" charset="0"/>
                <a:ea typeface="Courier New" charset="0"/>
                <a:cs typeface="Courier New" charset="0"/>
              </a:rPr>
              <a:t>")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GB" dirty="0" err="1" smtClean="0">
                <a:latin typeface="Courier New" charset="0"/>
                <a:ea typeface="Courier New" charset="0"/>
                <a:cs typeface="Courier New" charset="0"/>
              </a:rPr>
              <a:t>nrow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GB" dirty="0" err="1" smtClean="0">
                <a:latin typeface="Courier New" charset="0"/>
                <a:ea typeface="Courier New" charset="0"/>
                <a:cs typeface="Courier New" charset="0"/>
              </a:rPr>
              <a:t>london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[1] 33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3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15461</TotalTime>
  <Words>2170</Words>
  <Application>Microsoft Macintosh PowerPoint</Application>
  <PresentationFormat>On-screen Show (4:3)</PresentationFormat>
  <Paragraphs>506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Calibri</vt:lpstr>
      <vt:lpstr>Calibri Light</vt:lpstr>
      <vt:lpstr>Consolas</vt:lpstr>
      <vt:lpstr>Courier New</vt:lpstr>
      <vt:lpstr>MS Mincho</vt:lpstr>
      <vt:lpstr>Open Sans</vt:lpstr>
      <vt:lpstr>Open Sans Light</vt:lpstr>
      <vt:lpstr>Times New Roman</vt:lpstr>
      <vt:lpstr>Trebuchet MS</vt:lpstr>
      <vt:lpstr>Wingdings</vt:lpstr>
      <vt:lpstr>Arial</vt:lpstr>
      <vt:lpstr>Custom Design</vt:lpstr>
      <vt:lpstr>Introduction to R Women in Data 2017</vt:lpstr>
      <vt:lpstr>Agenda</vt:lpstr>
      <vt:lpstr>Introduction to R</vt:lpstr>
      <vt:lpstr>R and R Studio </vt:lpstr>
      <vt:lpstr>What is inside the box?</vt:lpstr>
      <vt:lpstr>What is inside an R package?</vt:lpstr>
      <vt:lpstr>Reading in datasets</vt:lpstr>
      <vt:lpstr>Reading in datasets</vt:lpstr>
      <vt:lpstr>Data frame atributes</vt:lpstr>
      <vt:lpstr>Exercise 1</vt:lpstr>
      <vt:lpstr>Data manipulation</vt:lpstr>
      <vt:lpstr>Data manipulation – dplyr </vt:lpstr>
      <vt:lpstr>Data manipulation – dplyr </vt:lpstr>
      <vt:lpstr>The filter function</vt:lpstr>
      <vt:lpstr>The select function</vt:lpstr>
      <vt:lpstr>The arrange function</vt:lpstr>
      <vt:lpstr>The mutate function</vt:lpstr>
      <vt:lpstr>Exercise 2</vt:lpstr>
      <vt:lpstr>The mutate function</vt:lpstr>
      <vt:lpstr>summarize</vt:lpstr>
      <vt:lpstr>The group_by function</vt:lpstr>
      <vt:lpstr>The group_by function</vt:lpstr>
      <vt:lpstr>Exercise 3</vt:lpstr>
      <vt:lpstr>Nesting</vt:lpstr>
      <vt:lpstr>The pipe operator</vt:lpstr>
      <vt:lpstr>The %&gt;% Operator</vt:lpstr>
      <vt:lpstr>The %&gt;% Operator</vt:lpstr>
      <vt:lpstr>The %&gt;% Operator</vt:lpstr>
      <vt:lpstr>Exercise 4</vt:lpstr>
      <vt:lpstr>Data visualisation</vt:lpstr>
      <vt:lpstr>Basic principles</vt:lpstr>
      <vt:lpstr>Scatter Plot</vt:lpstr>
      <vt:lpstr>A simple scatterplot with qplot</vt:lpstr>
      <vt:lpstr>Mapping (size, shape, colour)</vt:lpstr>
      <vt:lpstr>Mapping (shape, colour)</vt:lpstr>
      <vt:lpstr>Mapping (choose the colour)</vt:lpstr>
      <vt:lpstr>Mapping (choose the colour)</vt:lpstr>
      <vt:lpstr>Exercise 5</vt:lpstr>
      <vt:lpstr>Geometries (bar chart)</vt:lpstr>
      <vt:lpstr>Geometries (bar chart)</vt:lpstr>
      <vt:lpstr>Geometries (box plot)</vt:lpstr>
      <vt:lpstr>Geometries </vt:lpstr>
      <vt:lpstr>Simple statistics</vt:lpstr>
      <vt:lpstr>Statistical models</vt:lpstr>
      <vt:lpstr>Linear model (formula)</vt:lpstr>
      <vt:lpstr>Linear model</vt:lpstr>
      <vt:lpstr>Further Reading and R events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Louise Yelf</dc:creator>
  <cp:lastModifiedBy>Jelena Ilic</cp:lastModifiedBy>
  <cp:revision>361</cp:revision>
  <dcterms:created xsi:type="dcterms:W3CDTF">2017-03-19T07:30:29Z</dcterms:created>
  <dcterms:modified xsi:type="dcterms:W3CDTF">2017-12-01T08:54:39Z</dcterms:modified>
</cp:coreProperties>
</file>